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firstSlideNum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6858000" cx="12192000"/>
  <p:notesSz cx="6858000" cy="9144000"/>
  <p:embeddedFontLst>
    <p:embeddedFont>
      <p:font typeface="Helvetica Neue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7" roundtripDataSignature="AMtx7mjIElH82XnUepXM/wT7RSpM8/7B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HelveticaNeue-regular.fntdata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HelveticaNeue-italic.fntdata"/><Relationship Id="rId12" Type="http://schemas.openxmlformats.org/officeDocument/2006/relationships/slide" Target="slides/slide8.xml"/><Relationship Id="rId34" Type="http://schemas.openxmlformats.org/officeDocument/2006/relationships/font" Target="fonts/HelveticaNeue-bold.fntdata"/><Relationship Id="rId15" Type="http://schemas.openxmlformats.org/officeDocument/2006/relationships/slide" Target="slides/slide11.xml"/><Relationship Id="rId37" Type="http://customschemas.google.com/relationships/presentationmetadata" Target="metadata"/><Relationship Id="rId14" Type="http://schemas.openxmlformats.org/officeDocument/2006/relationships/slide" Target="slides/slide10.xml"/><Relationship Id="rId36" Type="http://schemas.openxmlformats.org/officeDocument/2006/relationships/font" Target="fonts/HelveticaNeue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3ee8ca73df_0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13ee8ca73df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g13ee8ca73df_0_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3eeb93e8d9_0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13eeb93e8d9_0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g13eeb93e8d9_0_1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3ee8ca73df_0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13ee8ca73df_0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1" name="Google Shape;261;g13ee8ca73df_0_1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ee8ca732b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13ee8ca732b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監督式</a:t>
            </a:r>
            <a:endParaRPr/>
          </a:p>
        </p:txBody>
      </p:sp>
      <p:sp>
        <p:nvSpPr>
          <p:cNvPr id="273" name="Google Shape;273;g13ee8ca732b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3ee8ca73df_0_3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13ee8ca73df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資料集 50,000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3ee8ca73df_0_3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13ee8ca73df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SA的流程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資料集: 有三個, 或是自己切, train訓練模型, valid/dev/public test評估模型, test/private test最後預測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每一筆data是一句電影評論, 標籤是正/負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對每一句斷詞, 每個詞產生向量, 最後dataset是將每一句的詞的詞向量加總取平均, 當作這句評論的sentence embed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最後dataset的輸入是</a:t>
            </a:r>
            <a:r>
              <a:rPr lang="en">
                <a:solidFill>
                  <a:schemeClr val="dk1"/>
                </a:solidFill>
              </a:rPr>
              <a:t>sentence embed, 輸出是標籤</a:t>
            </a:r>
            <a:r>
              <a:rPr lang="en"/>
              <a:t>, 批次限制每次處理的資料, 降低記憶體需求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監督式的訓練, 給模型答案, 評估overfitting, 預測用沒看過的資料作為最後結果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把資料處理成模型的輸入輸出稱為前處理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3ee8ca73df_0_4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g13ee8ca73df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講解train/dev/test的不同, 以小小兵舉例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第一.二集一起 shuffle後切成train, valid,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test 最後評分, 內容會跟train, valid有點不同, 最新的內容, 檢驗模型應付新問題的能力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為了高分, 模型很會預測第三集, 但好的模型不是為了分數fit in 第三集, 而是模型要辨識得出所有</a:t>
            </a:r>
            <a:r>
              <a:rPr lang="en">
                <a:solidFill>
                  <a:schemeClr val="dk1"/>
                </a:solidFill>
              </a:rPr>
              <a:t>一.二.三集的評論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提問train/valid/test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3ee8ca73df_0_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13ee8ca73df_0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6" name="Google Shape;336;g13ee8ca73df_0_1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3ee8ca73df_0_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13ee8ca73df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3ee8ca73df_0_6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g13ee8ca73df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ee8ca73df_0_4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g13ee8ca73df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3ee8ca73df_0_4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g13ee8ca73df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3ee8ca73df_0_2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g13ee8ca73df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3ee8ca73df_0_2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g13ee8ca73df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3ee8ca73df_0_3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g13ee8ca73df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3ee8ca73df_0_3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g13ee8ca73df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3ee8ca761e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13ee8ca761e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9" name="Google Shape;479;g13ee8ca761e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3ee8ca732b_1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g13ee8ca732b_1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7" name="Google Shape;487;g13ee8ca732b_1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3eeb93e8d9_0_1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13eeb93e8d9_0_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3eea0dbd19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13eea0dbd19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g13eea0dbd19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3ee8ca73df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Text Analysis: Sentiment Analysis, Named Entity Recognition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Machine Translation: Google translate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Text Generation: Autocomplete, Chatbots (ChatGPT)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Speech Recognition: Siri, Alexa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Question Answering: Assistent Chatbots (Airline chatbot)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Text Summarization: ChatPDF</a:t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" name="Google Shape;133;g13ee8ca73df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3eeb829a28_1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13eeb829a28_1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g13eeb829a28_1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3ee8ca73df_0_4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13ee8ca73df_0_4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" name="Google Shape;157;g13ee8ca73df_0_4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e8ca73df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13ee8ca73df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" name="Google Shape;170;g13ee8ca73df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ee8ca73df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13ee8ca73df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" name="Google Shape;185;g13ee8ca73df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ee8ca73df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13ee8ca73df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g13ee8ca73df_0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showMasterSp="0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rotWithShape="1">
            <a:blip r:embed="rId2">
              <a:alphaModFix amt="83000"/>
            </a:blip>
            <a:tile algn="ctr" flip="xy" tx="0" sx="92000" ty="-762000" sy="89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" name="Google Shape;20;p1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rotWithShape="1">
            <a:blip r:embed="rId2">
              <a:alphaModFix amt="83000"/>
            </a:blip>
            <a:tile algn="ctr" flip="xy" tx="0" sx="92000" ty="-717550" sy="89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" name="Google Shape;21;p17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rotWithShape="1">
            <a:blip r:embed="rId2">
              <a:alphaModFix amt="83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2" name="Google Shape;22;p17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3" name="Google Shape;23;p17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0" sx="85000" ty="0" sy="85000"/>
            </a:blip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rebuchet MS"/>
                <a:buNone/>
              </a:pPr>
              <a:r>
                <a:t/>
              </a:r>
              <a:endParaRPr b="1" i="0" sz="20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4" name="Google Shape;24;p17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rebuchet MS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" name="Google Shape;25;p17"/>
          <p:cNvSpPr txBox="1"/>
          <p:nvPr>
            <p:ph type="ctrTitle"/>
          </p:nvPr>
        </p:nvSpPr>
        <p:spPr>
          <a:xfrm>
            <a:off x="1051560" y="1432223"/>
            <a:ext cx="9966960" cy="30358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200"/>
              <a:buFont typeface="Georgia"/>
              <a:buNone/>
              <a:defRPr b="1" sz="72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" type="subTitle"/>
          </p:nvPr>
        </p:nvSpPr>
        <p:spPr>
          <a:xfrm>
            <a:off x="1069848" y="4389120"/>
            <a:ext cx="7891272" cy="1069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70"/>
              <a:buNone/>
              <a:defRPr sz="22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380"/>
              <a:buNone/>
              <a:defRPr sz="28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4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700"/>
              <a:buNone/>
              <a:defRPr sz="2000"/>
            </a:lvl9pPr>
          </a:lstStyle>
          <a:p/>
        </p:txBody>
      </p:sp>
      <p:sp>
        <p:nvSpPr>
          <p:cNvPr id="27" name="Google Shape;27;p17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7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7"/>
          <p:cNvSpPr txBox="1"/>
          <p:nvPr>
            <p:ph idx="12" type="sldNum"/>
          </p:nvPr>
        </p:nvSpPr>
        <p:spPr>
          <a:xfrm>
            <a:off x="9592733" y="4289334"/>
            <a:ext cx="1193868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圖片" showMasterSp="0" type="picTx">
  <p:cSld name="PICTURE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5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rotWithShape="1">
            <a:blip r:embed="rId2">
              <a:alphaModFix amt="60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7" name="Google Shape;87;p25"/>
          <p:cNvSpPr txBox="1"/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Georgia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5"/>
          <p:cNvSpPr/>
          <p:nvPr>
            <p:ph idx="2" type="pic"/>
          </p:nvPr>
        </p:nvSpPr>
        <p:spPr>
          <a:xfrm>
            <a:off x="0" y="0"/>
            <a:ext cx="8303740" cy="6858000"/>
          </a:xfrm>
          <a:prstGeom prst="rect">
            <a:avLst/>
          </a:prstGeom>
          <a:solidFill>
            <a:srgbClr val="E4DEDB"/>
          </a:solidFill>
          <a:ln>
            <a:noFill/>
          </a:ln>
        </p:spPr>
      </p:sp>
      <p:sp>
        <p:nvSpPr>
          <p:cNvPr id="89" name="Google Shape;89;p25"/>
          <p:cNvSpPr txBox="1"/>
          <p:nvPr>
            <p:ph idx="1" type="body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345D7E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2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5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765"/>
              <a:buNone/>
              <a:defRPr sz="900"/>
            </a:lvl9pPr>
          </a:lstStyle>
          <a:p/>
        </p:txBody>
      </p:sp>
      <p:sp>
        <p:nvSpPr>
          <p:cNvPr id="90" name="Google Shape;90;p25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1" name="Google Shape;91;p25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2" name="Google Shape;92;p25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50800" sx="85000" ty="0" sy="85000"/>
            </a:blip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rebuchet MS"/>
                <a:buNone/>
              </a:pPr>
              <a:r>
                <a:t/>
              </a:r>
              <a:endParaRPr b="1" i="0" sz="20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93" name="Google Shape;93;p25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rebuchet MS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" name="Google Shape;94;p25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6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6"/>
          <p:cNvSpPr txBox="1"/>
          <p:nvPr>
            <p:ph idx="1" type="body"/>
          </p:nvPr>
        </p:nvSpPr>
        <p:spPr>
          <a:xfrm rot="5400000">
            <a:off x="4073652" y="-882396"/>
            <a:ext cx="4050792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indent="-325755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indent="-325755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indent="-325754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indent="-325754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indent="-325754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indent="-325754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indent="-325754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/>
        </p:txBody>
      </p:sp>
      <p:sp>
        <p:nvSpPr>
          <p:cNvPr id="98" name="Google Shape;98;p26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6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6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/>
          <p:nvPr>
            <p:ph type="title"/>
          </p:nvPr>
        </p:nvSpPr>
        <p:spPr>
          <a:xfrm rot="5400000">
            <a:off x="7181850" y="2076450"/>
            <a:ext cx="5638800" cy="25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7"/>
          <p:cNvSpPr txBox="1"/>
          <p:nvPr>
            <p:ph idx="1" type="body"/>
          </p:nvPr>
        </p:nvSpPr>
        <p:spPr>
          <a:xfrm rot="5400000">
            <a:off x="2000250" y="-400050"/>
            <a:ext cx="5638800" cy="75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indent="-325755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indent="-325755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indent="-325754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indent="-325754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indent="-325754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indent="-325754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indent="-325754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/>
        </p:txBody>
      </p:sp>
      <p:sp>
        <p:nvSpPr>
          <p:cNvPr id="104" name="Google Shape;104;p27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7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7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ee8ca73df_0_463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9" name="Google Shape;109;g13ee8ca73df_0_463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8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1" type="body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indent="-325755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indent="-325755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indent="-325754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indent="-325754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indent="-325754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indent="-325754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indent="-325754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/>
        </p:txBody>
      </p:sp>
      <p:sp>
        <p:nvSpPr>
          <p:cNvPr id="33" name="Google Shape;33;p18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8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showMasterSp="0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rotWithShape="1">
            <a:blip r:embed="rId2">
              <a:alphaModFix amt="83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" name="Google Shape;38;p19"/>
          <p:cNvSpPr txBox="1"/>
          <p:nvPr>
            <p:ph type="title"/>
          </p:nvPr>
        </p:nvSpPr>
        <p:spPr>
          <a:xfrm>
            <a:off x="2167128" y="1225296"/>
            <a:ext cx="9281160" cy="3520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200"/>
              <a:buFont typeface="Georgia"/>
              <a:buNone/>
              <a:defRPr b="1"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" type="body"/>
          </p:nvPr>
        </p:nvSpPr>
        <p:spPr>
          <a:xfrm>
            <a:off x="2165774" y="5020056"/>
            <a:ext cx="905256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19"/>
          <p:cNvSpPr txBox="1"/>
          <p:nvPr>
            <p:ph idx="10" type="dt"/>
          </p:nvPr>
        </p:nvSpPr>
        <p:spPr>
          <a:xfrm>
            <a:off x="8593667" y="6272784"/>
            <a:ext cx="2644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9"/>
          <p:cNvSpPr txBox="1"/>
          <p:nvPr>
            <p:ph idx="11" type="ftr"/>
          </p:nvPr>
        </p:nvSpPr>
        <p:spPr>
          <a:xfrm>
            <a:off x="2182708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2" name="Google Shape;42;p19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43" name="Google Shape;43;p19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0" sx="85000" ty="0" sy="85000"/>
            </a:blip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rebuchet MS"/>
                <a:buNone/>
              </a:pPr>
              <a:r>
                <a:t/>
              </a:r>
              <a:endParaRPr b="1" i="0" sz="20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4" name="Google Shape;44;p1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rebuchet MS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3ee8ca73df_0_45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7" name="Google Shape;47;g13ee8ca73df_0_459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8" name="Google Shape;48;g13ee8ca73df_0_459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內容" showMasterSp="0" type="objTx">
  <p:cSld name="OBJECT_WITH_CAPTIO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4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rotWithShape="1">
            <a:blip r:embed="rId2">
              <a:alphaModFix amt="60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" name="Google Shape;55;p24"/>
          <p:cNvSpPr txBox="1"/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Georgia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" type="body"/>
          </p:nvPr>
        </p:nvSpPr>
        <p:spPr>
          <a:xfrm>
            <a:off x="838200" y="685800"/>
            <a:ext cx="6711696" cy="5020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365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  <a:defRPr sz="2000"/>
            </a:lvl6pPr>
            <a:lvl7pPr indent="-3365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  <a:defRPr sz="2000"/>
            </a:lvl7pPr>
            <a:lvl8pPr indent="-3365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  <a:defRPr sz="2000"/>
            </a:lvl8pPr>
            <a:lvl9pPr indent="-33655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700"/>
              <a:buChar char="▪"/>
              <a:defRPr sz="2000"/>
            </a:lvl9pPr>
          </a:lstStyle>
          <a:p/>
        </p:txBody>
      </p:sp>
      <p:sp>
        <p:nvSpPr>
          <p:cNvPr id="57" name="Google Shape;57;p24"/>
          <p:cNvSpPr txBox="1"/>
          <p:nvPr>
            <p:ph idx="2" type="body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345D7E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2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5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765"/>
              <a:buNone/>
              <a:defRPr sz="900"/>
            </a:lvl9pPr>
          </a:lstStyle>
          <a:p/>
        </p:txBody>
      </p:sp>
      <p:sp>
        <p:nvSpPr>
          <p:cNvPr id="58" name="Google Shape;58;p24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0" name="Google Shape;60;p24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61" name="Google Shape;61;p24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50800" sx="85000" ty="0" sy="85000"/>
            </a:blip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rebuchet MS"/>
                <a:buNone/>
              </a:pPr>
              <a:r>
                <a:t/>
              </a:r>
              <a:endParaRPr b="1" i="0" sz="20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2" name="Google Shape;62;p24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rebuchet MS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24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個內容" type="twoObj">
  <p:cSld name="TWO_OBJECT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0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0"/>
          <p:cNvSpPr txBox="1"/>
          <p:nvPr>
            <p:ph idx="1" type="body"/>
          </p:nvPr>
        </p:nvSpPr>
        <p:spPr>
          <a:xfrm>
            <a:off x="1069848" y="2194560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25754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6pPr>
            <a:lvl7pPr indent="-325754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7pPr>
            <a:lvl8pPr indent="-325754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8pPr>
            <a:lvl9pPr indent="-325754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 sz="1800"/>
            </a:lvl9pPr>
          </a:lstStyle>
          <a:p/>
        </p:txBody>
      </p:sp>
      <p:sp>
        <p:nvSpPr>
          <p:cNvPr id="67" name="Google Shape;67;p20"/>
          <p:cNvSpPr txBox="1"/>
          <p:nvPr>
            <p:ph idx="2" type="body"/>
          </p:nvPr>
        </p:nvSpPr>
        <p:spPr>
          <a:xfrm>
            <a:off x="6364224" y="2194560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25754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6pPr>
            <a:lvl7pPr indent="-325754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7pPr>
            <a:lvl8pPr indent="-325754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8pPr>
            <a:lvl9pPr indent="-325754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 sz="1800"/>
            </a:lvl9pPr>
          </a:lstStyle>
          <a:p/>
        </p:txBody>
      </p:sp>
      <p:sp>
        <p:nvSpPr>
          <p:cNvPr id="68" name="Google Shape;68;p20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0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>
  <p:cSld name="比較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1"/>
          <p:cNvSpPr txBox="1"/>
          <p:nvPr>
            <p:ph idx="1" type="body"/>
          </p:nvPr>
        </p:nvSpPr>
        <p:spPr>
          <a:xfrm>
            <a:off x="1066800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b="1" sz="2000">
                <a:solidFill>
                  <a:srgbClr val="548BB7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None/>
              <a:defRPr b="1" sz="1600"/>
            </a:lvl9pPr>
          </a:lstStyle>
          <a:p/>
        </p:txBody>
      </p:sp>
      <p:sp>
        <p:nvSpPr>
          <p:cNvPr id="73" name="Google Shape;73;p21"/>
          <p:cNvSpPr txBox="1"/>
          <p:nvPr>
            <p:ph idx="2" type="body"/>
          </p:nvPr>
        </p:nvSpPr>
        <p:spPr>
          <a:xfrm>
            <a:off x="1069848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74" name="Google Shape;74;p21"/>
          <p:cNvSpPr txBox="1"/>
          <p:nvPr>
            <p:ph idx="3" type="body"/>
          </p:nvPr>
        </p:nvSpPr>
        <p:spPr>
          <a:xfrm>
            <a:off x="6364224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b="1" sz="2000">
                <a:solidFill>
                  <a:srgbClr val="548BB7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None/>
              <a:defRPr b="1" sz="1600"/>
            </a:lvl9pPr>
          </a:lstStyle>
          <a:p/>
        </p:txBody>
      </p:sp>
      <p:sp>
        <p:nvSpPr>
          <p:cNvPr id="75" name="Google Shape;75;p21"/>
          <p:cNvSpPr txBox="1"/>
          <p:nvPr>
            <p:ph idx="4" type="body"/>
          </p:nvPr>
        </p:nvSpPr>
        <p:spPr>
          <a:xfrm>
            <a:off x="6364224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76" name="Google Shape;76;p21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21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>
  <p:cSld name="只有標題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2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22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Georgia"/>
              <a:buNone/>
              <a:defRPr b="1" i="0" sz="4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6"/>
          <p:cNvSpPr txBox="1"/>
          <p:nvPr>
            <p:ph idx="1" type="body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48BB7"/>
              </a:buClr>
              <a:buSzPts val="17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25755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8BB7"/>
              </a:buClr>
              <a:buSzPts val="153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1496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8BB7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1496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8BB7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1496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8BB7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1496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8BB7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1496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8BB7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14959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8BB7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14959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548BB7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" name="Google Shape;12;p16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" name="Google Shape;13;p16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grpSp>
        <p:nvGrpSpPr>
          <p:cNvPr id="14" name="Google Shape;14;p16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Google Shape;15;p16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1">
                <a:alphaModFix/>
              </a:blip>
              <a:tile algn="tl" flip="none" tx="50800" sx="85000" ty="0" sy="85000"/>
            </a:blip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rebuchet MS"/>
                <a:buNone/>
              </a:pPr>
              <a:r>
                <a:t/>
              </a:r>
              <a:endParaRPr b="1" i="0" sz="20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6" name="Google Shape;16;p16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rebuchet MS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Relationship Id="rId5" Type="http://schemas.openxmlformats.org/officeDocument/2006/relationships/hyperlink" Target="https://speech.ee.ntu.edu.tw/~tlkagk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speech.ee.ntu.edu.tw/~tlkagk/" TargetMode="External"/><Relationship Id="rId4" Type="http://schemas.openxmlformats.org/officeDocument/2006/relationships/image" Target="../media/image3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hyperlink" Target="https://speech.ee.ntu.edu.tw/~tlkagk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jpg"/><Relationship Id="rId4" Type="http://schemas.openxmlformats.org/officeDocument/2006/relationships/image" Target="../media/image38.jpg"/><Relationship Id="rId5" Type="http://schemas.openxmlformats.org/officeDocument/2006/relationships/image" Target="../media/image3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hyperlink" Target="https://speech.ee.ntu.edu.tw/~tlkagk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hyperlink" Target="https://speech.ee.ntu.edu.tw/~tlkagk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34.png"/><Relationship Id="rId5" Type="http://schemas.openxmlformats.org/officeDocument/2006/relationships/hyperlink" Target="https://speech.ee.ntu.edu.tw/~tlkagk/" TargetMode="External"/><Relationship Id="rId6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hyperlink" Target="https://speech.ee.ntu.edu.tw/~tlkagk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hyperlink" Target="https://speech.ee.ntu.edu.tw/~tlkagk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"/>
          <p:cNvSpPr txBox="1"/>
          <p:nvPr>
            <p:ph type="ctrTitle"/>
          </p:nvPr>
        </p:nvSpPr>
        <p:spPr>
          <a:xfrm>
            <a:off x="1051560" y="1432223"/>
            <a:ext cx="9966960" cy="30358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5000">
                <a:solidFill>
                  <a:schemeClr val="dk1"/>
                </a:solidFill>
              </a:rPr>
              <a:t>IISR Training Day1</a:t>
            </a:r>
            <a:endParaRPr sz="5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b="0" lang="en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							NLP 101</a:t>
            </a:r>
            <a:endParaRPr sz="3600"/>
          </a:p>
        </p:txBody>
      </p:sp>
      <p:sp>
        <p:nvSpPr>
          <p:cNvPr id="115" name="Google Shape;115;p1"/>
          <p:cNvSpPr txBox="1"/>
          <p:nvPr/>
        </p:nvSpPr>
        <p:spPr>
          <a:xfrm>
            <a:off x="1051538" y="4582075"/>
            <a:ext cx="39195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2023/08/24</a:t>
            </a:r>
            <a:endParaRPr b="0" i="0" sz="22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Mind</a:t>
            </a:r>
            <a:endParaRPr b="0" i="0" sz="22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6" name="Google Shape;11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69100" y="4285200"/>
            <a:ext cx="630050" cy="63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3ee8ca73df_0_77"/>
          <p:cNvSpPr txBox="1"/>
          <p:nvPr>
            <p:ph idx="12" type="sldNum"/>
          </p:nvPr>
        </p:nvSpPr>
        <p:spPr>
          <a:xfrm>
            <a:off x="11311128" y="6272784"/>
            <a:ext cx="6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" name="Google Shape;208;g13ee8ca73df_0_77"/>
          <p:cNvSpPr txBox="1"/>
          <p:nvPr/>
        </p:nvSpPr>
        <p:spPr>
          <a:xfrm>
            <a:off x="5809700" y="5723638"/>
            <a:ext cx="416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hypothesis: A person is outdoors, on a horse.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g13ee8ca73df_0_77"/>
          <p:cNvSpPr txBox="1"/>
          <p:nvPr/>
        </p:nvSpPr>
        <p:spPr>
          <a:xfrm>
            <a:off x="5504450" y="6106300"/>
            <a:ext cx="477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hypothesis: person is training his horse for a competition.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g13ee8ca73df_0_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8951" y="3420750"/>
            <a:ext cx="160972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13ee8ca73df_0_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6621" y="2177688"/>
            <a:ext cx="3117825" cy="207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13ee8ca73df_0_77"/>
          <p:cNvSpPr txBox="1"/>
          <p:nvPr/>
        </p:nvSpPr>
        <p:spPr>
          <a:xfrm>
            <a:off x="4939963" y="1991488"/>
            <a:ext cx="14877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contradiction</a:t>
            </a:r>
            <a:endParaRPr b="0" i="0" sz="1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entailment</a:t>
            </a:r>
            <a:endParaRPr b="0" i="0" sz="1400" u="none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neutral</a:t>
            </a:r>
            <a:endParaRPr b="0" i="0" sz="1400" u="none" cap="none" strike="noStrik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3" name="Google Shape;213;g13ee8ca73df_0_77"/>
          <p:cNvGrpSpPr/>
          <p:nvPr/>
        </p:nvGrpSpPr>
        <p:grpSpPr>
          <a:xfrm>
            <a:off x="6028475" y="4999838"/>
            <a:ext cx="3000000" cy="400200"/>
            <a:chOff x="456100" y="2948825"/>
            <a:chExt cx="3000000" cy="400200"/>
          </a:xfrm>
        </p:grpSpPr>
        <p:sp>
          <p:nvSpPr>
            <p:cNvPr id="214" name="Google Shape;214;g13ee8ca73df_0_77"/>
            <p:cNvSpPr txBox="1"/>
            <p:nvPr/>
          </p:nvSpPr>
          <p:spPr>
            <a:xfrm>
              <a:off x="456100" y="2948825"/>
              <a:ext cx="300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hypothesis: A person is at a diner.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g13ee8ca73df_0_77"/>
            <p:cNvSpPr/>
            <p:nvPr/>
          </p:nvSpPr>
          <p:spPr>
            <a:xfrm>
              <a:off x="520150" y="2948825"/>
              <a:ext cx="2871900" cy="4002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6" name="Google Shape;216;g13ee8ca73df_0_77"/>
          <p:cNvGrpSpPr/>
          <p:nvPr/>
        </p:nvGrpSpPr>
        <p:grpSpPr>
          <a:xfrm>
            <a:off x="2189375" y="4941975"/>
            <a:ext cx="3494400" cy="615600"/>
            <a:chOff x="4572000" y="3078025"/>
            <a:chExt cx="3494400" cy="615600"/>
          </a:xfrm>
        </p:grpSpPr>
        <p:sp>
          <p:nvSpPr>
            <p:cNvPr id="217" name="Google Shape;217;g13ee8ca73df_0_77"/>
            <p:cNvSpPr txBox="1"/>
            <p:nvPr/>
          </p:nvSpPr>
          <p:spPr>
            <a:xfrm>
              <a:off x="4572000" y="3078025"/>
              <a:ext cx="34944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premise: A person on a horse jumps over a broken down airplane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g13ee8ca73df_0_77"/>
            <p:cNvSpPr/>
            <p:nvPr/>
          </p:nvSpPr>
          <p:spPr>
            <a:xfrm>
              <a:off x="4586250" y="3119125"/>
              <a:ext cx="3465900" cy="533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9" name="Google Shape;219;g13ee8ca73df_0_77"/>
          <p:cNvSpPr/>
          <p:nvPr/>
        </p:nvSpPr>
        <p:spPr>
          <a:xfrm>
            <a:off x="5059363" y="2079463"/>
            <a:ext cx="1248900" cy="25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" name="Google Shape;220;g13ee8ca73df_0_77"/>
          <p:cNvCxnSpPr>
            <a:stCxn id="218" idx="0"/>
            <a:endCxn id="210" idx="2"/>
          </p:cNvCxnSpPr>
          <p:nvPr/>
        </p:nvCxnSpPr>
        <p:spPr>
          <a:xfrm rot="-5400000">
            <a:off x="4390925" y="3690225"/>
            <a:ext cx="838500" cy="17472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21" name="Google Shape;221;g13ee8ca73df_0_77"/>
          <p:cNvCxnSpPr>
            <a:stCxn id="215" idx="0"/>
            <a:endCxn id="210" idx="2"/>
          </p:cNvCxnSpPr>
          <p:nvPr/>
        </p:nvCxnSpPr>
        <p:spPr>
          <a:xfrm flipH="1" rot="5400000">
            <a:off x="6178475" y="3649838"/>
            <a:ext cx="855300" cy="1844700"/>
          </a:xfrm>
          <a:prstGeom prst="bentConnector3">
            <a:avLst>
              <a:gd fmla="val 50627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22" name="Google Shape;222;g13ee8ca73df_0_77"/>
          <p:cNvCxnSpPr>
            <a:stCxn id="210" idx="0"/>
            <a:endCxn id="212" idx="2"/>
          </p:cNvCxnSpPr>
          <p:nvPr/>
        </p:nvCxnSpPr>
        <p:spPr>
          <a:xfrm rot="10800000">
            <a:off x="5683814" y="2887350"/>
            <a:ext cx="0" cy="533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3" name="Google Shape;223;g13ee8ca73df_0_77"/>
          <p:cNvSpPr txBox="1"/>
          <p:nvPr>
            <p:ph type="title"/>
          </p:nvPr>
        </p:nvSpPr>
        <p:spPr>
          <a:xfrm>
            <a:off x="1069848" y="484632"/>
            <a:ext cx="100584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Natural Language Inference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4" name="Google Shape;224;g13ee8ca73df_0_77"/>
          <p:cNvSpPr/>
          <p:nvPr/>
        </p:nvSpPr>
        <p:spPr>
          <a:xfrm>
            <a:off x="1118425" y="1240025"/>
            <a:ext cx="2520180" cy="719982"/>
          </a:xfrm>
          <a:prstGeom prst="flowChartTerminator">
            <a:avLst/>
          </a:prstGeom>
          <a:solidFill>
            <a:srgbClr val="FFEFC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Input: multiple sequences</a:t>
            </a:r>
            <a:endParaRPr b="0" i="0" sz="14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Output: One</a:t>
            </a:r>
            <a:endParaRPr b="0" i="0" sz="14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5" name="Google Shape;225;g13ee8ca73df_0_77"/>
          <p:cNvSpPr txBox="1"/>
          <p:nvPr/>
        </p:nvSpPr>
        <p:spPr>
          <a:xfrm>
            <a:off x="8786625" y="142975"/>
            <a:ext cx="3164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" sz="1500" u="sng" cap="none" strike="noStrik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[Hung-yi Lee, NTU]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3eeb93e8d9_0_116"/>
          <p:cNvSpPr txBox="1"/>
          <p:nvPr>
            <p:ph idx="12" type="sldNum"/>
          </p:nvPr>
        </p:nvSpPr>
        <p:spPr>
          <a:xfrm>
            <a:off x="11311128" y="6272784"/>
            <a:ext cx="6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2" name="Google Shape;232;g13eeb93e8d9_0_116"/>
          <p:cNvSpPr txBox="1"/>
          <p:nvPr/>
        </p:nvSpPr>
        <p:spPr>
          <a:xfrm>
            <a:off x="8342729" y="4672355"/>
            <a:ext cx="2480169" cy="6801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contradiction?</a:t>
            </a:r>
            <a:endParaRPr/>
          </a:p>
        </p:txBody>
      </p:sp>
      <p:sp>
        <p:nvSpPr>
          <p:cNvPr id="233" name="Google Shape;233;g13eeb93e8d9_0_116"/>
          <p:cNvSpPr txBox="1"/>
          <p:nvPr>
            <p:ph type="title"/>
          </p:nvPr>
        </p:nvSpPr>
        <p:spPr>
          <a:xfrm>
            <a:off x="1069848" y="484632"/>
            <a:ext cx="100584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Natural Language Inference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4" name="Google Shape;234;g13eeb93e8d9_0_116"/>
          <p:cNvSpPr/>
          <p:nvPr/>
        </p:nvSpPr>
        <p:spPr>
          <a:xfrm>
            <a:off x="1118425" y="1240025"/>
            <a:ext cx="2520180" cy="719982"/>
          </a:xfrm>
          <a:prstGeom prst="flowChartTerminator">
            <a:avLst/>
          </a:prstGeom>
          <a:solidFill>
            <a:srgbClr val="FFEFC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Input: multiple sequences</a:t>
            </a:r>
            <a:endParaRPr b="0" i="0" sz="14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Output: One</a:t>
            </a:r>
            <a:endParaRPr b="0" i="0" sz="14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5" name="Google Shape;235;g13eeb93e8d9_0_116"/>
          <p:cNvSpPr txBox="1"/>
          <p:nvPr/>
        </p:nvSpPr>
        <p:spPr>
          <a:xfrm>
            <a:off x="8786625" y="142975"/>
            <a:ext cx="3164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" sz="1500" u="sng" cap="none" strike="noStrik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[Hung-yi Lee, NTU]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erson holding a fish&#10;&#10;Description automatically generated" id="236" name="Google Shape;236;g13eeb93e8d9_0_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7447" y="1672681"/>
            <a:ext cx="3977106" cy="4782653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13eeb93e8d9_0_116"/>
          <p:cNvSpPr txBox="1"/>
          <p:nvPr/>
        </p:nvSpPr>
        <p:spPr>
          <a:xfrm>
            <a:off x="8786624" y="3573557"/>
            <a:ext cx="2480169" cy="6801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28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entailment?</a:t>
            </a:r>
            <a:endParaRPr b="0" i="0" sz="2800" u="none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g13eeb93e8d9_0_116"/>
          <p:cNvSpPr txBox="1"/>
          <p:nvPr/>
        </p:nvSpPr>
        <p:spPr>
          <a:xfrm>
            <a:off x="1369102" y="3288143"/>
            <a:ext cx="2480169" cy="6801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28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neutral?</a:t>
            </a:r>
            <a:endParaRPr b="0" i="0" sz="2800" u="none" cap="none" strike="noStrik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g13eeb93e8d9_0_116"/>
          <p:cNvSpPr txBox="1"/>
          <p:nvPr/>
        </p:nvSpPr>
        <p:spPr>
          <a:xfrm>
            <a:off x="550342" y="4557916"/>
            <a:ext cx="2480169" cy="6801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contradiction?</a:t>
            </a:r>
            <a:endParaRPr/>
          </a:p>
        </p:txBody>
      </p:sp>
      <p:sp>
        <p:nvSpPr>
          <p:cNvPr id="240" name="Google Shape;240;g13eeb93e8d9_0_116"/>
          <p:cNvSpPr txBox="1"/>
          <p:nvPr/>
        </p:nvSpPr>
        <p:spPr>
          <a:xfrm>
            <a:off x="7771392" y="2507254"/>
            <a:ext cx="2480169" cy="6801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28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neutral?</a:t>
            </a:r>
            <a:endParaRPr b="0" i="0" sz="2800" u="none" cap="none" strike="noStrik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g13eeb93e8d9_0_116"/>
          <p:cNvSpPr txBox="1"/>
          <p:nvPr/>
        </p:nvSpPr>
        <p:spPr>
          <a:xfrm>
            <a:off x="1392857" y="5558900"/>
            <a:ext cx="2480169" cy="6801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28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entailment?</a:t>
            </a:r>
            <a:endParaRPr b="0" i="0" sz="2800" u="none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g13eeb93e8d9_0_116"/>
          <p:cNvSpPr txBox="1"/>
          <p:nvPr/>
        </p:nvSpPr>
        <p:spPr>
          <a:xfrm>
            <a:off x="8688831" y="1773628"/>
            <a:ext cx="2480169" cy="6801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28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????</a:t>
            </a:r>
            <a:endParaRPr b="0" i="0" sz="2800" u="none" cap="none" strike="noStrik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g13eeb93e8d9_0_116"/>
          <p:cNvSpPr txBox="1"/>
          <p:nvPr/>
        </p:nvSpPr>
        <p:spPr>
          <a:xfrm>
            <a:off x="550341" y="2415229"/>
            <a:ext cx="2480169" cy="6801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?????</a:t>
            </a:r>
            <a:endParaRPr/>
          </a:p>
        </p:txBody>
      </p:sp>
      <p:sp>
        <p:nvSpPr>
          <p:cNvPr id="244" name="Google Shape;244;g13eeb93e8d9_0_116"/>
          <p:cNvSpPr txBox="1"/>
          <p:nvPr/>
        </p:nvSpPr>
        <p:spPr>
          <a:xfrm>
            <a:off x="8553395" y="5693212"/>
            <a:ext cx="2480169" cy="6801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28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????</a:t>
            </a:r>
            <a:endParaRPr b="0" i="0" sz="2800" u="none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13eeb93e8d9_0_116"/>
          <p:cNvSpPr txBox="1"/>
          <p:nvPr/>
        </p:nvSpPr>
        <p:spPr>
          <a:xfrm>
            <a:off x="6754360" y="1128652"/>
            <a:ext cx="972854" cy="6801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????</a:t>
            </a:r>
            <a:endParaRPr b="0" i="0" sz="2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13eeb93e8d9_0_116"/>
          <p:cNvSpPr txBox="1"/>
          <p:nvPr/>
        </p:nvSpPr>
        <p:spPr>
          <a:xfrm>
            <a:off x="5123146" y="2292003"/>
            <a:ext cx="972854" cy="6801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????</a:t>
            </a:r>
            <a:endParaRPr b="0" i="0" sz="2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13eeb93e8d9_0_116"/>
          <p:cNvSpPr txBox="1"/>
          <p:nvPr/>
        </p:nvSpPr>
        <p:spPr>
          <a:xfrm>
            <a:off x="6244440" y="3233479"/>
            <a:ext cx="972854" cy="6801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????</a:t>
            </a:r>
            <a:endParaRPr b="0" i="0" sz="2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13eeb93e8d9_0_116"/>
          <p:cNvSpPr txBox="1"/>
          <p:nvPr/>
        </p:nvSpPr>
        <p:spPr>
          <a:xfrm>
            <a:off x="4583558" y="4306365"/>
            <a:ext cx="972854" cy="6801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????</a:t>
            </a:r>
            <a:endParaRPr b="0" i="0" sz="2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13eeb93e8d9_0_116"/>
          <p:cNvSpPr txBox="1"/>
          <p:nvPr/>
        </p:nvSpPr>
        <p:spPr>
          <a:xfrm>
            <a:off x="5597456" y="5380849"/>
            <a:ext cx="972854" cy="6801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????</a:t>
            </a:r>
            <a:endParaRPr b="0" i="0" sz="2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g13eeb93e8d9_0_116"/>
          <p:cNvSpPr txBox="1"/>
          <p:nvPr/>
        </p:nvSpPr>
        <p:spPr>
          <a:xfrm>
            <a:off x="7217294" y="5334147"/>
            <a:ext cx="972854" cy="6801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????</a:t>
            </a:r>
            <a:endParaRPr b="0" i="0" sz="2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13eeb93e8d9_0_116"/>
          <p:cNvSpPr txBox="1"/>
          <p:nvPr/>
        </p:nvSpPr>
        <p:spPr>
          <a:xfrm>
            <a:off x="4107447" y="1259938"/>
            <a:ext cx="972854" cy="6801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????</a:t>
            </a:r>
            <a:endParaRPr b="0" i="0" sz="2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g13eeb93e8d9_0_116"/>
          <p:cNvSpPr txBox="1"/>
          <p:nvPr/>
        </p:nvSpPr>
        <p:spPr>
          <a:xfrm>
            <a:off x="3141862" y="4137070"/>
            <a:ext cx="972854" cy="6801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????</a:t>
            </a:r>
            <a:endParaRPr b="0" i="0" sz="2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13eeb93e8d9_0_116"/>
          <p:cNvSpPr txBox="1"/>
          <p:nvPr/>
        </p:nvSpPr>
        <p:spPr>
          <a:xfrm>
            <a:off x="7657724" y="4064771"/>
            <a:ext cx="972854" cy="6801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????</a:t>
            </a:r>
            <a:endParaRPr b="0" i="0" sz="2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g13eeb93e8d9_0_116"/>
          <p:cNvSpPr txBox="1"/>
          <p:nvPr/>
        </p:nvSpPr>
        <p:spPr>
          <a:xfrm>
            <a:off x="8038622" y="1386067"/>
            <a:ext cx="972854" cy="6801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????</a:t>
            </a:r>
            <a:endParaRPr b="0" i="0" sz="2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g13eeb93e8d9_0_116"/>
          <p:cNvSpPr txBox="1"/>
          <p:nvPr/>
        </p:nvSpPr>
        <p:spPr>
          <a:xfrm>
            <a:off x="3156016" y="2419727"/>
            <a:ext cx="972854" cy="6801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????</a:t>
            </a:r>
            <a:endParaRPr b="0" i="0" sz="2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g13eeb93e8d9_0_116"/>
          <p:cNvSpPr txBox="1"/>
          <p:nvPr/>
        </p:nvSpPr>
        <p:spPr>
          <a:xfrm>
            <a:off x="6130655" y="4122844"/>
            <a:ext cx="972854" cy="6801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????</a:t>
            </a:r>
            <a:endParaRPr b="0" i="0" sz="2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g13eeb93e8d9_0_116"/>
          <p:cNvSpPr txBox="1"/>
          <p:nvPr/>
        </p:nvSpPr>
        <p:spPr>
          <a:xfrm>
            <a:off x="6373528" y="2586423"/>
            <a:ext cx="972854" cy="6801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????</a:t>
            </a:r>
            <a:endParaRPr b="0" i="0" sz="2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3ee8ca73df_0_120"/>
          <p:cNvSpPr txBox="1"/>
          <p:nvPr>
            <p:ph idx="12" type="sldNum"/>
          </p:nvPr>
        </p:nvSpPr>
        <p:spPr>
          <a:xfrm>
            <a:off x="11311128" y="6272784"/>
            <a:ext cx="6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4" name="Google Shape;264;g13ee8ca73df_0_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3599" y="2137201"/>
            <a:ext cx="8044801" cy="4577824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13ee8ca73df_0_120"/>
          <p:cNvSpPr txBox="1"/>
          <p:nvPr>
            <p:ph type="title"/>
          </p:nvPr>
        </p:nvSpPr>
        <p:spPr>
          <a:xfrm>
            <a:off x="1069848" y="484632"/>
            <a:ext cx="100584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Question Answering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6" name="Google Shape;266;g13ee8ca73df_0_120"/>
          <p:cNvSpPr/>
          <p:nvPr/>
        </p:nvSpPr>
        <p:spPr>
          <a:xfrm>
            <a:off x="1118425" y="1240025"/>
            <a:ext cx="2535192" cy="719982"/>
          </a:xfrm>
          <a:prstGeom prst="flowChartTerminator">
            <a:avLst/>
          </a:prstGeom>
          <a:solidFill>
            <a:srgbClr val="FFEFC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Input: Multiple sequences</a:t>
            </a:r>
            <a:endParaRPr b="0" i="0" sz="14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Output: Flexible</a:t>
            </a:r>
            <a:endParaRPr b="0" i="0" sz="14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7" name="Google Shape;267;g13ee8ca73df_0_120"/>
          <p:cNvSpPr txBox="1"/>
          <p:nvPr/>
        </p:nvSpPr>
        <p:spPr>
          <a:xfrm>
            <a:off x="8786625" y="142975"/>
            <a:ext cx="3164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" sz="1500" u="sng" cap="none" strike="noStrik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[Hung-yi Lee, NTU]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13ee8ca73df_0_120"/>
          <p:cNvSpPr/>
          <p:nvPr/>
        </p:nvSpPr>
        <p:spPr>
          <a:xfrm>
            <a:off x="9677725" y="2522862"/>
            <a:ext cx="440675" cy="4103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7D498"/>
              </a:gs>
              <a:gs pos="50000">
                <a:srgbClr val="F9E3C0"/>
              </a:gs>
              <a:gs pos="100000">
                <a:srgbClr val="FBF1DF"/>
              </a:gs>
            </a:gsLst>
            <a:lin ang="2700000" scaled="0"/>
          </a:gra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29</a:t>
            </a:r>
            <a:endParaRPr/>
          </a:p>
        </p:txBody>
      </p:sp>
      <p:sp>
        <p:nvSpPr>
          <p:cNvPr id="269" name="Google Shape;269;g13ee8ca73df_0_120"/>
          <p:cNvSpPr/>
          <p:nvPr/>
        </p:nvSpPr>
        <p:spPr>
          <a:xfrm>
            <a:off x="7086925" y="5440496"/>
            <a:ext cx="1880805" cy="321325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DAF8F"/>
              </a:gs>
              <a:gs pos="50000">
                <a:srgbClr val="FDCCBA"/>
              </a:gs>
              <a:gs pos="100000">
                <a:srgbClr val="FDE6DE"/>
              </a:gs>
            </a:gsLst>
            <a:lin ang="2700000" scaled="0"/>
          </a:gra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= 29, e = 29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3ee8ca732b_1_1"/>
          <p:cNvSpPr txBox="1"/>
          <p:nvPr>
            <p:ph type="title"/>
          </p:nvPr>
        </p:nvSpPr>
        <p:spPr>
          <a:xfrm>
            <a:off x="2167128" y="1225296"/>
            <a:ext cx="9281100" cy="35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" sz="5000">
                <a:solidFill>
                  <a:schemeClr val="dk1"/>
                </a:solidFill>
              </a:rPr>
              <a:t>Sentiment Analysis Task</a:t>
            </a:r>
            <a:endParaRPr sz="5000"/>
          </a:p>
        </p:txBody>
      </p:sp>
      <p:pic>
        <p:nvPicPr>
          <p:cNvPr id="276" name="Google Shape;276;g13ee8ca732b_1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60942" y="197934"/>
            <a:ext cx="2283066" cy="1531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13ee8ca732b_1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4150" y="2535725"/>
            <a:ext cx="630050" cy="63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3ee8ca73df_0_36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</a:pPr>
            <a:r>
              <a:rPr lang="en" sz="1900">
                <a:solidFill>
                  <a:schemeClr val="dk1"/>
                </a:solidFill>
              </a:rPr>
              <a:t>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</a:pPr>
            <a:r>
              <a:rPr lang="en" sz="1900">
                <a:solidFill>
                  <a:schemeClr val="dk1"/>
                </a:solidFill>
              </a:rPr>
              <a:t>['Bad plot, bad dialogue, bad acting, idiotic directing, the annoying porn groove soundtrack that ran continually over the overacted script, and a crappy copy of the VHS cannot be redeemed by consuming liquor. Trust me, because I stuck this turkey out to the end. It was so pathetically bad all over that I had to figure it was a fourth-rate spoof of Springtime for Hitler.&lt;br /&gt;&lt;br /&gt;The girl who played Janis Joplin was the only faint spark of interest, and that was only because she could sing better than the original.&lt;br /&gt;&lt;br /&gt;If you want to watch something similar but a thousand times better, then watch Beyond The Valley of The Dolls.’,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400"/>
              <a:buNone/>
            </a:pPr>
            <a:r>
              <a:rPr lang="en" sz="1900">
                <a:solidFill>
                  <a:schemeClr val="dk1"/>
                </a:solidFill>
              </a:rPr>
              <a:t>'negative'],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283" name="Google Shape;283;g13ee8ca73df_0_3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7883" y="4885716"/>
            <a:ext cx="1363500" cy="167983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13ee8ca73df_0_364"/>
          <p:cNvSpPr txBox="1"/>
          <p:nvPr/>
        </p:nvSpPr>
        <p:spPr>
          <a:xfrm>
            <a:off x="415600" y="1536633"/>
            <a:ext cx="1363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Review</a:t>
            </a:r>
            <a:endParaRPr b="1" i="0" sz="1900" u="none" cap="none" strike="noStrik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13ee8ca73df_0_364"/>
          <p:cNvSpPr txBox="1"/>
          <p:nvPr/>
        </p:nvSpPr>
        <p:spPr>
          <a:xfrm>
            <a:off x="415600" y="5186833"/>
            <a:ext cx="1363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Label</a:t>
            </a:r>
            <a:endParaRPr b="1" i="0" sz="1900" u="none" cap="none" strike="noStrik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13ee8ca73df_0_364"/>
          <p:cNvSpPr txBox="1"/>
          <p:nvPr>
            <p:ph type="title"/>
          </p:nvPr>
        </p:nvSpPr>
        <p:spPr>
          <a:xfrm>
            <a:off x="1069848" y="484632"/>
            <a:ext cx="100584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5416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 Example From Dataset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7" name="Google Shape;287;g13ee8ca73df_0_364"/>
          <p:cNvSpPr txBox="1"/>
          <p:nvPr/>
        </p:nvSpPr>
        <p:spPr>
          <a:xfrm>
            <a:off x="11311128" y="6272784"/>
            <a:ext cx="6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1" i="0" lang="en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1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2" name="Google Shape;292;g13ee8ca73df_0_372"/>
          <p:cNvCxnSpPr>
            <a:endCxn id="293" idx="2"/>
          </p:cNvCxnSpPr>
          <p:nvPr/>
        </p:nvCxnSpPr>
        <p:spPr>
          <a:xfrm rot="10800000">
            <a:off x="6410433" y="2938400"/>
            <a:ext cx="0" cy="111990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94" name="Google Shape;294;g13ee8ca73df_0_372"/>
          <p:cNvSpPr/>
          <p:nvPr/>
        </p:nvSpPr>
        <p:spPr>
          <a:xfrm>
            <a:off x="2840033" y="1903033"/>
            <a:ext cx="7141500" cy="3208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5" name="Google Shape;295;g13ee8ca73df_0_372"/>
          <p:cNvCxnSpPr>
            <a:stCxn id="296" idx="0"/>
            <a:endCxn id="297" idx="2"/>
          </p:cNvCxnSpPr>
          <p:nvPr/>
        </p:nvCxnSpPr>
        <p:spPr>
          <a:xfrm rot="10800000">
            <a:off x="6410383" y="3855317"/>
            <a:ext cx="0" cy="40470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96" name="Google Shape;296;g13ee8ca73df_0_372"/>
          <p:cNvSpPr txBox="1"/>
          <p:nvPr/>
        </p:nvSpPr>
        <p:spPr>
          <a:xfrm>
            <a:off x="5470033" y="4260017"/>
            <a:ext cx="1880700" cy="4926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Tokenize (斷詞)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13ee8ca73df_0_372"/>
          <p:cNvSpPr txBox="1"/>
          <p:nvPr/>
        </p:nvSpPr>
        <p:spPr>
          <a:xfrm>
            <a:off x="4688833" y="3362651"/>
            <a:ext cx="3443100" cy="4926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Word Embedding (詞向量)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13ee8ca73df_0_372"/>
          <p:cNvSpPr txBox="1"/>
          <p:nvPr/>
        </p:nvSpPr>
        <p:spPr>
          <a:xfrm>
            <a:off x="2627684" y="672936"/>
            <a:ext cx="2067600" cy="738900"/>
          </a:xfrm>
          <a:prstGeom prst="rect">
            <a:avLst/>
          </a:prstGeom>
          <a:solidFill>
            <a:srgbClr val="A6B6D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Training</a:t>
            </a:r>
            <a:b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(模型訓練)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13ee8ca73df_0_372"/>
          <p:cNvSpPr txBox="1"/>
          <p:nvPr/>
        </p:nvSpPr>
        <p:spPr>
          <a:xfrm>
            <a:off x="5399433" y="672936"/>
            <a:ext cx="2021100" cy="738900"/>
          </a:xfrm>
          <a:prstGeom prst="rect">
            <a:avLst/>
          </a:prstGeom>
          <a:solidFill>
            <a:srgbClr val="A6B6D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Evaluation</a:t>
            </a:r>
            <a:b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(模型評估)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13ee8ca73df_0_372"/>
          <p:cNvSpPr txBox="1"/>
          <p:nvPr/>
        </p:nvSpPr>
        <p:spPr>
          <a:xfrm>
            <a:off x="357567" y="3342067"/>
            <a:ext cx="2067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FA8C12"/>
                </a:solidFill>
                <a:latin typeface="Arial"/>
                <a:ea typeface="Arial"/>
                <a:cs typeface="Arial"/>
                <a:sym typeface="Arial"/>
              </a:rPr>
              <a:t>Pre-processing</a:t>
            </a:r>
            <a:endParaRPr b="1" i="0" sz="1900" u="none" cap="none" strike="noStrike">
              <a:solidFill>
                <a:srgbClr val="FA8C1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13ee8ca73df_0_372"/>
          <p:cNvSpPr txBox="1"/>
          <p:nvPr/>
        </p:nvSpPr>
        <p:spPr>
          <a:xfrm>
            <a:off x="5470433" y="4662833"/>
            <a:ext cx="1880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this is a great movie.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g13ee8ca73df_0_372"/>
          <p:cNvSpPr txBox="1"/>
          <p:nvPr/>
        </p:nvSpPr>
        <p:spPr>
          <a:xfrm>
            <a:off x="2840033" y="2953667"/>
            <a:ext cx="7141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array([ [-1.2365655 , -0.05423837, -0.3815712 , -0.9078817 ,  1.4006518], dtype=float32)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13ee8ca73df_0_372"/>
          <p:cNvSpPr txBox="1"/>
          <p:nvPr/>
        </p:nvSpPr>
        <p:spPr>
          <a:xfrm>
            <a:off x="5015517" y="3863195"/>
            <a:ext cx="2778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['this', 'is', 'a', 'great', 'movie.']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13ee8ca73df_0_372"/>
          <p:cNvSpPr txBox="1"/>
          <p:nvPr/>
        </p:nvSpPr>
        <p:spPr>
          <a:xfrm>
            <a:off x="3092100" y="221267"/>
            <a:ext cx="1138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positive(1)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13ee8ca73df_0_372"/>
          <p:cNvSpPr txBox="1"/>
          <p:nvPr/>
        </p:nvSpPr>
        <p:spPr>
          <a:xfrm>
            <a:off x="8564717" y="225033"/>
            <a:ext cx="962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 or 1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" name="Google Shape;306;g13ee8ca73df_0_372"/>
          <p:cNvPicPr preferRelativeResize="0"/>
          <p:nvPr/>
        </p:nvPicPr>
        <p:blipFill rotWithShape="1">
          <a:blip r:embed="rId3">
            <a:alphaModFix/>
          </a:blip>
          <a:srcRect b="74052" l="0" r="0" t="0"/>
          <a:stretch/>
        </p:blipFill>
        <p:spPr>
          <a:xfrm>
            <a:off x="5688300" y="252883"/>
            <a:ext cx="1443466" cy="36016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7" name="Google Shape;307;g13ee8ca73df_0_372"/>
          <p:cNvSpPr/>
          <p:nvPr/>
        </p:nvSpPr>
        <p:spPr>
          <a:xfrm>
            <a:off x="6294967" y="4002167"/>
            <a:ext cx="529200" cy="203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g13ee8ca73df_0_372"/>
          <p:cNvSpPr txBox="1"/>
          <p:nvPr/>
        </p:nvSpPr>
        <p:spPr>
          <a:xfrm>
            <a:off x="2627684" y="5719072"/>
            <a:ext cx="2067600" cy="9441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Training Set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13ee8ca73df_0_372"/>
          <p:cNvSpPr txBox="1"/>
          <p:nvPr/>
        </p:nvSpPr>
        <p:spPr>
          <a:xfrm>
            <a:off x="5376233" y="5719072"/>
            <a:ext cx="2067600" cy="9441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Development Set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(Public Test Set)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g13ee8ca73df_0_372"/>
          <p:cNvSpPr txBox="1"/>
          <p:nvPr/>
        </p:nvSpPr>
        <p:spPr>
          <a:xfrm>
            <a:off x="8011917" y="5719072"/>
            <a:ext cx="2067600" cy="9441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 Set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(Private Test Set)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1" name="Google Shape;311;g13ee8ca73df_0_372"/>
          <p:cNvCxnSpPr>
            <a:stCxn id="308" idx="0"/>
            <a:endCxn id="294" idx="2"/>
          </p:cNvCxnSpPr>
          <p:nvPr/>
        </p:nvCxnSpPr>
        <p:spPr>
          <a:xfrm rot="-5400000">
            <a:off x="4732334" y="4040722"/>
            <a:ext cx="607500" cy="27492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12" name="Google Shape;312;g13ee8ca73df_0_372"/>
          <p:cNvCxnSpPr>
            <a:stCxn id="309" idx="0"/>
            <a:endCxn id="294" idx="2"/>
          </p:cNvCxnSpPr>
          <p:nvPr/>
        </p:nvCxnSpPr>
        <p:spPr>
          <a:xfrm rot="-5400000">
            <a:off x="6106733" y="5414872"/>
            <a:ext cx="607500" cy="9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13" name="Google Shape;313;g13ee8ca73df_0_372"/>
          <p:cNvCxnSpPr>
            <a:stCxn id="310" idx="0"/>
            <a:endCxn id="294" idx="2"/>
          </p:cNvCxnSpPr>
          <p:nvPr/>
        </p:nvCxnSpPr>
        <p:spPr>
          <a:xfrm flipH="1" rot="5400000">
            <a:off x="7424517" y="4097872"/>
            <a:ext cx="607500" cy="26349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14" name="Google Shape;314;g13ee8ca73df_0_372"/>
          <p:cNvCxnSpPr>
            <a:stCxn id="301" idx="1"/>
            <a:endCxn id="304" idx="1"/>
          </p:cNvCxnSpPr>
          <p:nvPr/>
        </p:nvCxnSpPr>
        <p:spPr>
          <a:xfrm rot="10800000">
            <a:off x="3092033" y="444533"/>
            <a:ext cx="2378400" cy="4441500"/>
          </a:xfrm>
          <a:prstGeom prst="bentConnector3">
            <a:avLst>
              <a:gd fmla="val 110009" name="adj1"/>
            </a:avLst>
          </a:prstGeom>
          <a:noFill/>
          <a:ln cap="flat" cmpd="sng" w="9525">
            <a:solidFill>
              <a:srgbClr val="434343"/>
            </a:solidFill>
            <a:prstDash val="dot"/>
            <a:round/>
            <a:headEnd len="sm" w="sm" type="none"/>
            <a:tailEnd len="med" w="med" type="stealth"/>
          </a:ln>
        </p:spPr>
      </p:cxnSp>
      <p:sp>
        <p:nvSpPr>
          <p:cNvPr id="315" name="Google Shape;315;g13ee8ca73df_0_372"/>
          <p:cNvSpPr txBox="1"/>
          <p:nvPr/>
        </p:nvSpPr>
        <p:spPr>
          <a:xfrm>
            <a:off x="8035117" y="672936"/>
            <a:ext cx="2021100" cy="738900"/>
          </a:xfrm>
          <a:prstGeom prst="rect">
            <a:avLst/>
          </a:prstGeom>
          <a:solidFill>
            <a:srgbClr val="A6B6D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Inference</a:t>
            </a:r>
            <a:b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(模型預測)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13ee8ca73df_0_372"/>
          <p:cNvSpPr txBox="1"/>
          <p:nvPr/>
        </p:nvSpPr>
        <p:spPr>
          <a:xfrm>
            <a:off x="5205033" y="2445800"/>
            <a:ext cx="2410800" cy="4926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Dataset &amp; Batch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" name="Google Shape;316;g13ee8ca73df_0_372"/>
          <p:cNvCxnSpPr>
            <a:stCxn id="293" idx="0"/>
            <a:endCxn id="315" idx="2"/>
          </p:cNvCxnSpPr>
          <p:nvPr/>
        </p:nvCxnSpPr>
        <p:spPr>
          <a:xfrm rot="-5400000">
            <a:off x="7210983" y="611150"/>
            <a:ext cx="1034100" cy="26352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17" name="Google Shape;317;g13ee8ca73df_0_372"/>
          <p:cNvCxnSpPr>
            <a:stCxn id="293" idx="0"/>
            <a:endCxn id="298" idx="2"/>
          </p:cNvCxnSpPr>
          <p:nvPr/>
        </p:nvCxnSpPr>
        <p:spPr>
          <a:xfrm flipH="1" rot="5400000">
            <a:off x="4518933" y="554300"/>
            <a:ext cx="1034100" cy="27489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18" name="Google Shape;318;g13ee8ca73df_0_372"/>
          <p:cNvCxnSpPr>
            <a:stCxn id="293" idx="0"/>
            <a:endCxn id="299" idx="2"/>
          </p:cNvCxnSpPr>
          <p:nvPr/>
        </p:nvCxnSpPr>
        <p:spPr>
          <a:xfrm rot="-5400000">
            <a:off x="5893683" y="1928450"/>
            <a:ext cx="1034100" cy="6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19" name="Google Shape;319;g13ee8ca73df_0_372"/>
          <p:cNvSpPr txBox="1"/>
          <p:nvPr/>
        </p:nvSpPr>
        <p:spPr>
          <a:xfrm>
            <a:off x="3262733" y="2044117"/>
            <a:ext cx="6284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array([-0.60393849,  0.58233042, -0.37822927,  0.17251187], dtype=float32)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g13ee8ca73df_0_3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19033" y="2212300"/>
            <a:ext cx="1510358" cy="9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13ee8ca73df_0_372"/>
          <p:cNvSpPr txBox="1"/>
          <p:nvPr/>
        </p:nvSpPr>
        <p:spPr>
          <a:xfrm>
            <a:off x="11311128" y="6272784"/>
            <a:ext cx="6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1" i="0" lang="en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1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3ee8ca73df_0_404"/>
          <p:cNvSpPr txBox="1"/>
          <p:nvPr/>
        </p:nvSpPr>
        <p:spPr>
          <a:xfrm>
            <a:off x="1527767" y="240705"/>
            <a:ext cx="2067600" cy="9441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Training Set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13ee8ca73df_0_404"/>
          <p:cNvSpPr txBox="1"/>
          <p:nvPr/>
        </p:nvSpPr>
        <p:spPr>
          <a:xfrm>
            <a:off x="4295484" y="240705"/>
            <a:ext cx="2067600" cy="9441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Development Set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(Public Test Set)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g13ee8ca73df_0_404"/>
          <p:cNvSpPr txBox="1"/>
          <p:nvPr/>
        </p:nvSpPr>
        <p:spPr>
          <a:xfrm>
            <a:off x="8503900" y="240705"/>
            <a:ext cx="2067600" cy="9441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 Set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(Private Test Set)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g13ee8ca73df_0_404"/>
          <p:cNvSpPr txBox="1"/>
          <p:nvPr>
            <p:ph idx="12" type="sldNum"/>
          </p:nvPr>
        </p:nvSpPr>
        <p:spPr>
          <a:xfrm>
            <a:off x="11311128" y="6272784"/>
            <a:ext cx="6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How to Train Your Dragon (film) - Wikipedia" id="330" name="Google Shape;330;g13ee8ca73df_0_4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4567" y="1937166"/>
            <a:ext cx="2794000" cy="415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w to Train Your Dragon 2 (2014) - IMDb" id="331" name="Google Shape;331;g13ee8ca73df_0_4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8567" y="1934397"/>
            <a:ext cx="2802246" cy="415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w to Train Your Dragon: The Hidden World (2019) - IMDb" id="332" name="Google Shape;332;g13ee8ca73df_0_4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44054" y="1934397"/>
            <a:ext cx="2621518" cy="41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3ee8ca73df_0_150"/>
          <p:cNvSpPr txBox="1"/>
          <p:nvPr>
            <p:ph idx="12" type="sldNum"/>
          </p:nvPr>
        </p:nvSpPr>
        <p:spPr>
          <a:xfrm>
            <a:off x="11311128" y="6272784"/>
            <a:ext cx="6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9" name="Google Shape;339;g13ee8ca73df_0_150"/>
          <p:cNvSpPr txBox="1"/>
          <p:nvPr/>
        </p:nvSpPr>
        <p:spPr>
          <a:xfrm>
            <a:off x="1838750" y="2255013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Useful Tools</a:t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0" name="Google Shape;340;g13ee8ca73df_0_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8425" y="3269488"/>
            <a:ext cx="2381250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3ee8ca73df_0_205"/>
          <p:cNvSpPr txBox="1"/>
          <p:nvPr>
            <p:ph idx="1" type="body"/>
          </p:nvPr>
        </p:nvSpPr>
        <p:spPr>
          <a:xfrm>
            <a:off x="949000" y="1130475"/>
            <a:ext cx="9622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NLTK - Natural Language Toolkit </a:t>
            </a:r>
            <a:endParaRPr/>
          </a:p>
          <a:p>
            <a:pPr indent="-425450" lvl="1" marL="1219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/>
              <a:t>Install NLTK</a:t>
            </a:r>
            <a:br>
              <a:rPr lang="en"/>
            </a:br>
            <a:br>
              <a:rPr lang="en"/>
            </a:br>
            <a:endParaRPr sz="500"/>
          </a:p>
          <a:p>
            <a:pPr indent="-425450" lvl="1" marL="1219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/>
              <a:t>Download NLTK package</a:t>
            </a:r>
            <a:br>
              <a:rPr lang="en"/>
            </a:br>
            <a:br>
              <a:rPr lang="en"/>
            </a:br>
            <a:br>
              <a:rPr lang="en"/>
            </a:br>
            <a:endParaRPr sz="1600"/>
          </a:p>
          <a:p>
            <a:pPr indent="-425450" lvl="1" marL="1219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/>
              <a:t>Tokenization</a:t>
            </a:r>
            <a:endParaRPr/>
          </a:p>
          <a:p>
            <a:pPr indent="0" lvl="0" marL="6096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None/>
            </a:pPr>
            <a:r>
              <a:t/>
            </a:r>
            <a:endParaRPr/>
          </a:p>
        </p:txBody>
      </p:sp>
      <p:grpSp>
        <p:nvGrpSpPr>
          <p:cNvPr id="346" name="Google Shape;346;g13ee8ca73df_0_205"/>
          <p:cNvGrpSpPr/>
          <p:nvPr/>
        </p:nvGrpSpPr>
        <p:grpSpPr>
          <a:xfrm>
            <a:off x="1398552" y="5213740"/>
            <a:ext cx="9394892" cy="1161221"/>
            <a:chOff x="-2354784" y="3788430"/>
            <a:chExt cx="7700100" cy="1148700"/>
          </a:xfrm>
        </p:grpSpPr>
        <p:sp>
          <p:nvSpPr>
            <p:cNvPr id="347" name="Google Shape;347;g13ee8ca73df_0_205"/>
            <p:cNvSpPr/>
            <p:nvPr/>
          </p:nvSpPr>
          <p:spPr>
            <a:xfrm>
              <a:off x="-2354784" y="3788430"/>
              <a:ext cx="7700100" cy="1148700"/>
            </a:xfrm>
            <a:prstGeom prst="roundRect">
              <a:avLst>
                <a:gd fmla="val 16667" name="adj"/>
              </a:avLst>
            </a:prstGeom>
            <a:solidFill>
              <a:srgbClr val="FFEFCF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g13ee8ca73df_0_205"/>
            <p:cNvSpPr txBox="1"/>
            <p:nvPr/>
          </p:nvSpPr>
          <p:spPr>
            <a:xfrm>
              <a:off x="-2253047" y="3807461"/>
              <a:ext cx="6642600" cy="41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25" lIns="121900" spcFirstLastPara="1" rIns="121900" wrap="square" tIns="609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" sz="1900" u="none" cap="none" strike="noStrike">
                  <a:solidFill>
                    <a:srgbClr val="FA8C12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Output:</a:t>
              </a:r>
              <a:endParaRPr b="0" i="0" sz="1900" u="none" cap="none" strike="noStrike">
                <a:solidFill>
                  <a:srgbClr val="FA8C12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349" name="Google Shape;349;g13ee8ca73df_0_205"/>
          <p:cNvSpPr txBox="1"/>
          <p:nvPr>
            <p:ph type="title"/>
          </p:nvPr>
        </p:nvSpPr>
        <p:spPr>
          <a:xfrm>
            <a:off x="1069848" y="484632"/>
            <a:ext cx="100584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90744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Useful Tools </a:t>
            </a:r>
            <a:r>
              <a:rPr lang="en" sz="2244">
                <a:solidFill>
                  <a:schemeClr val="dk1"/>
                </a:solidFill>
              </a:rPr>
              <a:t>- tokenization</a:t>
            </a:r>
            <a:endParaRPr sz="2244">
              <a:solidFill>
                <a:schemeClr val="dk1"/>
              </a:solidFill>
            </a:endParaRPr>
          </a:p>
        </p:txBody>
      </p:sp>
      <p:sp>
        <p:nvSpPr>
          <p:cNvPr id="350" name="Google Shape;350;g13ee8ca73df_0_205"/>
          <p:cNvSpPr txBox="1"/>
          <p:nvPr/>
        </p:nvSpPr>
        <p:spPr>
          <a:xfrm>
            <a:off x="11311128" y="6272784"/>
            <a:ext cx="6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1" i="0" lang="en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1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1" name="Google Shape;351;g13ee8ca73df_0_205"/>
          <p:cNvSpPr/>
          <p:nvPr/>
        </p:nvSpPr>
        <p:spPr>
          <a:xfrm>
            <a:off x="2300900" y="1884186"/>
            <a:ext cx="7326417" cy="355240"/>
          </a:xfrm>
          <a:prstGeom prst="rect">
            <a:avLst/>
          </a:prstGeom>
          <a:solidFill>
            <a:srgbClr val="F2F2F2">
              <a:alpha val="73333"/>
            </a:srgbClr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108000" spcFirstLastPara="1" rIns="108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!</a:t>
            </a: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pip install nltk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2" name="Google Shape;352;g13ee8ca73df_0_205"/>
          <p:cNvSpPr/>
          <p:nvPr/>
        </p:nvSpPr>
        <p:spPr>
          <a:xfrm>
            <a:off x="2300900" y="2645754"/>
            <a:ext cx="7326417" cy="783246"/>
          </a:xfrm>
          <a:prstGeom prst="rect">
            <a:avLst/>
          </a:prstGeom>
          <a:solidFill>
            <a:srgbClr val="F2F2F2">
              <a:alpha val="73333"/>
            </a:srgbClr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108000" spcFirstLastPara="1" rIns="108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nltk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nltk.download(</a:t>
            </a:r>
            <a:r>
              <a:rPr b="0" i="0" lang="en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'punkt'</a:t>
            </a: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0" i="0" lang="en" sz="14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#split word from sentence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nltk.download(</a:t>
            </a:r>
            <a:r>
              <a:rPr b="0" i="0" lang="en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'averaged_perceptron_tagger'</a:t>
            </a: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0" i="0" lang="en" sz="14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pos tagging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3" name="Google Shape;353;g13ee8ca73df_0_205"/>
          <p:cNvSpPr/>
          <p:nvPr/>
        </p:nvSpPr>
        <p:spPr>
          <a:xfrm>
            <a:off x="2300899" y="3835328"/>
            <a:ext cx="7326417" cy="1161221"/>
          </a:xfrm>
          <a:prstGeom prst="rect">
            <a:avLst/>
          </a:prstGeom>
          <a:solidFill>
            <a:srgbClr val="F2F2F2">
              <a:alpha val="73333"/>
            </a:srgbClr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108000" spcFirstLastPara="1" rIns="108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tokens = []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sen </a:t>
            </a:r>
            <a:r>
              <a:rPr b="0" i="0" lang="en" sz="14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sentences: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token = nltk.word_tokenize(sen)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tokens.append(token)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(tokens)</a:t>
            </a:r>
            <a:endParaRPr/>
          </a:p>
        </p:txBody>
      </p:sp>
      <p:sp>
        <p:nvSpPr>
          <p:cNvPr id="354" name="Google Shape;354;g13ee8ca73df_0_205"/>
          <p:cNvSpPr/>
          <p:nvPr/>
        </p:nvSpPr>
        <p:spPr>
          <a:xfrm>
            <a:off x="2300898" y="5623465"/>
            <a:ext cx="7326417" cy="61933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108000" spcFirstLastPara="1" rIns="108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[['We', 'love', 'IISR'], ['We', 'love', 'ChatGPT'], ['We', 'like', 'study'], ['We', 'hate', 'playing']]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3ee8ca73df_0_660"/>
          <p:cNvSpPr txBox="1"/>
          <p:nvPr>
            <p:ph idx="1" type="body"/>
          </p:nvPr>
        </p:nvSpPr>
        <p:spPr>
          <a:xfrm>
            <a:off x="949000" y="1130475"/>
            <a:ext cx="9622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NLTK - Natural Language Toolkit 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425450" lvl="1" marL="1219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/>
              <a:t>Tokenization</a:t>
            </a:r>
            <a:endParaRPr/>
          </a:p>
          <a:p>
            <a:pPr indent="0" lvl="0" marL="6096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None/>
            </a:pPr>
            <a:r>
              <a:t/>
            </a:r>
            <a:endParaRPr/>
          </a:p>
        </p:txBody>
      </p:sp>
      <p:grpSp>
        <p:nvGrpSpPr>
          <p:cNvPr id="360" name="Google Shape;360;g13ee8ca73df_0_660"/>
          <p:cNvGrpSpPr/>
          <p:nvPr/>
        </p:nvGrpSpPr>
        <p:grpSpPr>
          <a:xfrm>
            <a:off x="1398552" y="3822491"/>
            <a:ext cx="9394892" cy="1708880"/>
            <a:chOff x="-2354784" y="3788430"/>
            <a:chExt cx="7700100" cy="1148700"/>
          </a:xfrm>
        </p:grpSpPr>
        <p:sp>
          <p:nvSpPr>
            <p:cNvPr id="361" name="Google Shape;361;g13ee8ca73df_0_660"/>
            <p:cNvSpPr/>
            <p:nvPr/>
          </p:nvSpPr>
          <p:spPr>
            <a:xfrm>
              <a:off x="-2354784" y="3788430"/>
              <a:ext cx="7700100" cy="1148700"/>
            </a:xfrm>
            <a:prstGeom prst="roundRect">
              <a:avLst>
                <a:gd fmla="val 16667" name="adj"/>
              </a:avLst>
            </a:prstGeom>
            <a:solidFill>
              <a:srgbClr val="FFEFCF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g13ee8ca73df_0_660"/>
            <p:cNvSpPr txBox="1"/>
            <p:nvPr/>
          </p:nvSpPr>
          <p:spPr>
            <a:xfrm>
              <a:off x="-2253047" y="3807461"/>
              <a:ext cx="6642600" cy="41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25" lIns="121900" spcFirstLastPara="1" rIns="121900" wrap="square" tIns="609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" sz="1900" u="none" cap="none" strike="noStrike">
                  <a:solidFill>
                    <a:srgbClr val="FA8C12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Output:</a:t>
              </a:r>
              <a:endParaRPr b="0" i="0" sz="1900" u="none" cap="none" strike="noStrike">
                <a:solidFill>
                  <a:srgbClr val="FA8C12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363" name="Google Shape;363;g13ee8ca73df_0_660"/>
          <p:cNvSpPr txBox="1"/>
          <p:nvPr>
            <p:ph type="title"/>
          </p:nvPr>
        </p:nvSpPr>
        <p:spPr>
          <a:xfrm>
            <a:off x="1069848" y="484632"/>
            <a:ext cx="100584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90744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Useful Tools </a:t>
            </a:r>
            <a:r>
              <a:rPr lang="en" sz="2244">
                <a:solidFill>
                  <a:schemeClr val="dk1"/>
                </a:solidFill>
              </a:rPr>
              <a:t>- tokenization</a:t>
            </a:r>
            <a:endParaRPr sz="2244">
              <a:solidFill>
                <a:schemeClr val="dk1"/>
              </a:solidFill>
            </a:endParaRPr>
          </a:p>
        </p:txBody>
      </p:sp>
      <p:sp>
        <p:nvSpPr>
          <p:cNvPr id="364" name="Google Shape;364;g13ee8ca73df_0_660"/>
          <p:cNvSpPr txBox="1"/>
          <p:nvPr/>
        </p:nvSpPr>
        <p:spPr>
          <a:xfrm>
            <a:off x="11311128" y="6272784"/>
            <a:ext cx="6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1" i="0" lang="en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1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5" name="Google Shape;365;g13ee8ca73df_0_660"/>
          <p:cNvSpPr/>
          <p:nvPr/>
        </p:nvSpPr>
        <p:spPr>
          <a:xfrm>
            <a:off x="2300897" y="2342729"/>
            <a:ext cx="7326417" cy="1161221"/>
          </a:xfrm>
          <a:prstGeom prst="rect">
            <a:avLst/>
          </a:prstGeom>
          <a:solidFill>
            <a:srgbClr val="F2F2F2">
              <a:alpha val="73333"/>
            </a:srgbClr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108000" spcFirstLastPara="1" rIns="108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tags = []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token </a:t>
            </a:r>
            <a:r>
              <a:rPr b="0" i="0" lang="en" sz="14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tokens: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tag = nltk.pos_tag(token)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tags.append(tag)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(tags)</a:t>
            </a:r>
            <a:endParaRPr/>
          </a:p>
        </p:txBody>
      </p:sp>
      <p:sp>
        <p:nvSpPr>
          <p:cNvPr id="366" name="Google Shape;366;g13ee8ca73df_0_660"/>
          <p:cNvSpPr/>
          <p:nvPr/>
        </p:nvSpPr>
        <p:spPr>
          <a:xfrm>
            <a:off x="2300898" y="4272199"/>
            <a:ext cx="7326417" cy="961534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108000" spcFirstLastPara="1" rIns="108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[[('We', 'PRP'), ('love', 'VBP'), ('IISR', 'NNP')],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[('We', 'PRP'), ('love', 'VBP'), ('ChatGPT', 'NNP')],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[('We', 'PRP'), ('like', 'VBP'), ('study', 'VB')],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[('We', 'PRP'), ('hate', 'VBP'), ('playing', 'VBG')]]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/>
          <p:nvPr>
            <p:ph type="title"/>
          </p:nvPr>
        </p:nvSpPr>
        <p:spPr>
          <a:xfrm>
            <a:off x="1069848" y="484632"/>
            <a:ext cx="100584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22" name="Google Shape;122;p6"/>
          <p:cNvSpPr txBox="1"/>
          <p:nvPr>
            <p:ph idx="12" type="sldNum"/>
          </p:nvPr>
        </p:nvSpPr>
        <p:spPr>
          <a:xfrm>
            <a:off x="11311128" y="6272784"/>
            <a:ext cx="6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6"/>
          <p:cNvSpPr txBox="1"/>
          <p:nvPr/>
        </p:nvSpPr>
        <p:spPr>
          <a:xfrm>
            <a:off x="1069848" y="1445520"/>
            <a:ext cx="5982000" cy="36240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en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NLP Introduction 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○"/>
            </a:pPr>
            <a:r>
              <a:rPr b="0" i="0" lang="en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Definition 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○"/>
            </a:pPr>
            <a:r>
              <a:rPr b="0" i="0" lang="en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Tasks</a:t>
            </a:r>
            <a:endParaRPr/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en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Sentiment Analysis Task</a:t>
            </a:r>
            <a:endParaRPr/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○"/>
            </a:pPr>
            <a:r>
              <a:rPr b="0" i="0" lang="en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Useful Tools </a:t>
            </a:r>
            <a:endParaRPr/>
          </a:p>
          <a:p>
            <a:pPr indent="-33655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■"/>
            </a:pPr>
            <a:r>
              <a:rPr b="0" i="0" lang="en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tokenization: nltk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■"/>
            </a:pPr>
            <a:r>
              <a:rPr b="0" i="0" lang="en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word embedding: gensim.models.word2vec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○"/>
            </a:pPr>
            <a:r>
              <a:rPr b="0" i="0" lang="en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Implementation in Colab 1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en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ChatGPT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3ee8ca73df_0_488"/>
          <p:cNvSpPr txBox="1"/>
          <p:nvPr/>
        </p:nvSpPr>
        <p:spPr>
          <a:xfrm>
            <a:off x="968033" y="1448455"/>
            <a:ext cx="39825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</a:pPr>
            <a:r>
              <a:rPr b="0" i="0" lang="en" sz="27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One-hot encoding</a:t>
            </a:r>
            <a:endParaRPr b="0" i="0" sz="2700" u="none" cap="none" strike="noStrik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372" name="Google Shape;372;g13ee8ca73df_0_488"/>
          <p:cNvGrpSpPr/>
          <p:nvPr/>
        </p:nvGrpSpPr>
        <p:grpSpPr>
          <a:xfrm>
            <a:off x="1636997" y="2380724"/>
            <a:ext cx="2949863" cy="2154888"/>
            <a:chOff x="1757778" y="2911874"/>
            <a:chExt cx="1995848" cy="3892500"/>
          </a:xfrm>
        </p:grpSpPr>
        <p:sp>
          <p:nvSpPr>
            <p:cNvPr id="373" name="Google Shape;373;g13ee8ca73df_0_488"/>
            <p:cNvSpPr txBox="1"/>
            <p:nvPr/>
          </p:nvSpPr>
          <p:spPr>
            <a:xfrm>
              <a:off x="1757778" y="2911874"/>
              <a:ext cx="923400" cy="38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25" lIns="121900" spcFirstLastPara="1" rIns="121900" wrap="square" tIns="60925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" sz="2400" u="none" cap="none" strike="noStrike">
                  <a:solidFill>
                    <a:srgbClr val="000000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mango</a:t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" sz="2400" u="none" cap="none" strike="noStrike">
                  <a:solidFill>
                    <a:srgbClr val="000000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like</a:t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" sz="2400" u="none" cap="none" strike="noStrike">
                  <a:solidFill>
                    <a:srgbClr val="000000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I</a:t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" sz="2400" u="none" cap="none" strike="noStrike">
                  <a:solidFill>
                    <a:srgbClr val="000000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apple</a:t>
              </a:r>
              <a:endParaRPr b="0" i="0" sz="2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74" name="Google Shape;374;g13ee8ca73df_0_488"/>
            <p:cNvSpPr txBox="1"/>
            <p:nvPr/>
          </p:nvSpPr>
          <p:spPr>
            <a:xfrm>
              <a:off x="2556626" y="2911874"/>
              <a:ext cx="1197000" cy="38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25" lIns="121900" spcFirstLastPara="1" rIns="121900" wrap="square" tIns="60925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" sz="2400" u="none" cap="none" strike="noStrike">
                  <a:solidFill>
                    <a:srgbClr val="000000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= [1,0,0,0]</a:t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" sz="2400" u="none" cap="none" strike="noStrike">
                  <a:solidFill>
                    <a:srgbClr val="000000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= [0,1,0,0]</a:t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" sz="2400" u="none" cap="none" strike="noStrike">
                  <a:solidFill>
                    <a:srgbClr val="000000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= [0,0,1,0]</a:t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" sz="2400" u="none" cap="none" strike="noStrike">
                  <a:solidFill>
                    <a:srgbClr val="000000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= [0,0,0,1]</a:t>
              </a:r>
              <a:endParaRPr b="0" i="0" sz="2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375" name="Google Shape;375;g13ee8ca73df_0_488"/>
          <p:cNvGrpSpPr/>
          <p:nvPr/>
        </p:nvGrpSpPr>
        <p:grpSpPr>
          <a:xfrm>
            <a:off x="7069486" y="2174773"/>
            <a:ext cx="4171128" cy="2879928"/>
            <a:chOff x="4827910" y="1898071"/>
            <a:chExt cx="3128424" cy="2160000"/>
          </a:xfrm>
        </p:grpSpPr>
        <p:cxnSp>
          <p:nvCxnSpPr>
            <p:cNvPr id="376" name="Google Shape;376;g13ee8ca73df_0_488"/>
            <p:cNvCxnSpPr/>
            <p:nvPr/>
          </p:nvCxnSpPr>
          <p:spPr>
            <a:xfrm rot="10800000">
              <a:off x="5004030" y="1898071"/>
              <a:ext cx="0" cy="2160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77" name="Google Shape;377;g13ee8ca73df_0_488"/>
            <p:cNvCxnSpPr/>
            <p:nvPr/>
          </p:nvCxnSpPr>
          <p:spPr>
            <a:xfrm>
              <a:off x="4827910" y="3866370"/>
              <a:ext cx="28800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grpSp>
          <p:nvGrpSpPr>
            <p:cNvPr id="378" name="Google Shape;378;g13ee8ca73df_0_488"/>
            <p:cNvGrpSpPr/>
            <p:nvPr/>
          </p:nvGrpSpPr>
          <p:grpSpPr>
            <a:xfrm>
              <a:off x="5492646" y="2089859"/>
              <a:ext cx="591514" cy="369450"/>
              <a:chOff x="7359588" y="3478029"/>
              <a:chExt cx="788685" cy="492600"/>
            </a:xfrm>
          </p:grpSpPr>
          <p:sp>
            <p:nvSpPr>
              <p:cNvPr id="379" name="Google Shape;379;g13ee8ca73df_0_488"/>
              <p:cNvSpPr/>
              <p:nvPr/>
            </p:nvSpPr>
            <p:spPr>
              <a:xfrm>
                <a:off x="7359588" y="3627187"/>
                <a:ext cx="71100" cy="71100"/>
              </a:xfrm>
              <a:prstGeom prst="ellipse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380" name="Google Shape;380;g13ee8ca73df_0_488"/>
              <p:cNvSpPr txBox="1"/>
              <p:nvPr/>
            </p:nvSpPr>
            <p:spPr>
              <a:xfrm>
                <a:off x="7403973" y="3478029"/>
                <a:ext cx="7443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0925" lIns="121900" spcFirstLastPara="1" rIns="121900" wrap="square" tIns="609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" sz="2400" u="none" cap="none" strike="noStrike">
                    <a:solidFill>
                      <a:srgbClr val="C0504D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run</a:t>
                </a:r>
                <a:endParaRPr b="0" i="0" sz="2400" u="none" cap="none" strike="noStrike">
                  <a:solidFill>
                    <a:srgbClr val="C0504D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grpSp>
          <p:nvGrpSpPr>
            <p:cNvPr id="381" name="Google Shape;381;g13ee8ca73df_0_488"/>
            <p:cNvGrpSpPr/>
            <p:nvPr/>
          </p:nvGrpSpPr>
          <p:grpSpPr>
            <a:xfrm>
              <a:off x="5331436" y="2395184"/>
              <a:ext cx="785465" cy="369450"/>
              <a:chOff x="7359588" y="3478029"/>
              <a:chExt cx="1047287" cy="492600"/>
            </a:xfrm>
          </p:grpSpPr>
          <p:sp>
            <p:nvSpPr>
              <p:cNvPr id="382" name="Google Shape;382;g13ee8ca73df_0_488"/>
              <p:cNvSpPr/>
              <p:nvPr/>
            </p:nvSpPr>
            <p:spPr>
              <a:xfrm>
                <a:off x="7359588" y="3627187"/>
                <a:ext cx="71100" cy="71100"/>
              </a:xfrm>
              <a:prstGeom prst="ellipse">
                <a:avLst/>
              </a:prstGeom>
              <a:solidFill>
                <a:srgbClr val="C0504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383" name="Google Shape;383;g13ee8ca73df_0_488"/>
              <p:cNvSpPr txBox="1"/>
              <p:nvPr/>
            </p:nvSpPr>
            <p:spPr>
              <a:xfrm>
                <a:off x="7403975" y="3478029"/>
                <a:ext cx="10029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0925" lIns="121900" spcFirstLastPara="1" rIns="121900" wrap="square" tIns="609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" sz="2400" u="none" cap="none" strike="noStrike">
                    <a:solidFill>
                      <a:srgbClr val="C0504D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jump</a:t>
                </a:r>
                <a:endParaRPr b="0" i="0" sz="2400" u="none" cap="none" strike="noStrike">
                  <a:solidFill>
                    <a:srgbClr val="C0504D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grpSp>
          <p:nvGrpSpPr>
            <p:cNvPr id="384" name="Google Shape;384;g13ee8ca73df_0_488"/>
            <p:cNvGrpSpPr/>
            <p:nvPr/>
          </p:nvGrpSpPr>
          <p:grpSpPr>
            <a:xfrm>
              <a:off x="6620019" y="2204915"/>
              <a:ext cx="671551" cy="369300"/>
              <a:chOff x="6167777" y="2861172"/>
              <a:chExt cx="671551" cy="369300"/>
            </a:xfrm>
          </p:grpSpPr>
          <p:sp>
            <p:nvSpPr>
              <p:cNvPr id="385" name="Google Shape;385;g13ee8ca73df_0_488"/>
              <p:cNvSpPr/>
              <p:nvPr/>
            </p:nvSpPr>
            <p:spPr>
              <a:xfrm>
                <a:off x="6167777" y="3039928"/>
                <a:ext cx="53400" cy="534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92D050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386" name="Google Shape;386;g13ee8ca73df_0_488"/>
              <p:cNvSpPr txBox="1"/>
              <p:nvPr/>
            </p:nvSpPr>
            <p:spPr>
              <a:xfrm>
                <a:off x="6212328" y="2861172"/>
                <a:ext cx="6270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0925" lIns="121900" spcFirstLastPara="1" rIns="121900" wrap="square" tIns="609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" sz="2400" u="none" cap="none" strike="noStrike">
                    <a:solidFill>
                      <a:srgbClr val="92D050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dog</a:t>
                </a:r>
                <a:endParaRPr b="0" i="0" sz="2400" u="none" cap="none" strike="noStrike">
                  <a:solidFill>
                    <a:srgbClr val="92D050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grpSp>
          <p:nvGrpSpPr>
            <p:cNvPr id="387" name="Google Shape;387;g13ee8ca73df_0_488"/>
            <p:cNvGrpSpPr/>
            <p:nvPr/>
          </p:nvGrpSpPr>
          <p:grpSpPr>
            <a:xfrm>
              <a:off x="7067082" y="2508771"/>
              <a:ext cx="889252" cy="369300"/>
              <a:chOff x="6473100" y="3034906"/>
              <a:chExt cx="889252" cy="369300"/>
            </a:xfrm>
          </p:grpSpPr>
          <p:sp>
            <p:nvSpPr>
              <p:cNvPr id="388" name="Google Shape;388;g13ee8ca73df_0_488"/>
              <p:cNvSpPr/>
              <p:nvPr/>
            </p:nvSpPr>
            <p:spPr>
              <a:xfrm>
                <a:off x="6473100" y="3219572"/>
                <a:ext cx="53400" cy="534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92D050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389" name="Google Shape;389;g13ee8ca73df_0_488"/>
              <p:cNvSpPr txBox="1"/>
              <p:nvPr/>
            </p:nvSpPr>
            <p:spPr>
              <a:xfrm>
                <a:off x="6518752" y="3034906"/>
                <a:ext cx="8436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0925" lIns="121900" spcFirstLastPara="1" rIns="121900" wrap="square" tIns="609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" sz="2400" u="none" cap="none" strike="noStrike">
                    <a:solidFill>
                      <a:srgbClr val="92D050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rabbit</a:t>
                </a:r>
                <a:endParaRPr b="0" i="0" sz="2400" u="none" cap="none" strike="noStrike">
                  <a:solidFill>
                    <a:srgbClr val="92D050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grpSp>
          <p:nvGrpSpPr>
            <p:cNvPr id="390" name="Google Shape;390;g13ee8ca73df_0_488"/>
            <p:cNvGrpSpPr/>
            <p:nvPr/>
          </p:nvGrpSpPr>
          <p:grpSpPr>
            <a:xfrm>
              <a:off x="6393038" y="3362423"/>
              <a:ext cx="652265" cy="369450"/>
              <a:chOff x="3120208" y="4887972"/>
              <a:chExt cx="869687" cy="492600"/>
            </a:xfrm>
          </p:grpSpPr>
          <p:sp>
            <p:nvSpPr>
              <p:cNvPr id="391" name="Google Shape;391;g13ee8ca73df_0_488"/>
              <p:cNvSpPr/>
              <p:nvPr/>
            </p:nvSpPr>
            <p:spPr>
              <a:xfrm>
                <a:off x="3120208" y="5037130"/>
                <a:ext cx="71100" cy="71100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392" name="Google Shape;392;g13ee8ca73df_0_488"/>
              <p:cNvSpPr txBox="1"/>
              <p:nvPr/>
            </p:nvSpPr>
            <p:spPr>
              <a:xfrm>
                <a:off x="3164595" y="4887972"/>
                <a:ext cx="8253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0925" lIns="121900" spcFirstLastPara="1" rIns="121900" wrap="square" tIns="609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" sz="2400" u="none" cap="none" strike="noStrike">
                    <a:solidFill>
                      <a:srgbClr val="00B0F0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tree</a:t>
                </a:r>
                <a:endParaRPr b="0" i="0" sz="2400" u="none" cap="none" strike="noStrike">
                  <a:solidFill>
                    <a:srgbClr val="00B0F0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grpSp>
          <p:nvGrpSpPr>
            <p:cNvPr id="393" name="Google Shape;393;g13ee8ca73df_0_488"/>
            <p:cNvGrpSpPr/>
            <p:nvPr/>
          </p:nvGrpSpPr>
          <p:grpSpPr>
            <a:xfrm>
              <a:off x="6297803" y="2757125"/>
              <a:ext cx="847337" cy="369300"/>
              <a:chOff x="6087746" y="3436796"/>
              <a:chExt cx="847337" cy="369300"/>
            </a:xfrm>
          </p:grpSpPr>
          <p:sp>
            <p:nvSpPr>
              <p:cNvPr id="394" name="Google Shape;394;g13ee8ca73df_0_488"/>
              <p:cNvSpPr/>
              <p:nvPr/>
            </p:nvSpPr>
            <p:spPr>
              <a:xfrm>
                <a:off x="6087746" y="3594759"/>
                <a:ext cx="53400" cy="534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92D050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395" name="Google Shape;395;g13ee8ca73df_0_488"/>
              <p:cNvSpPr txBox="1"/>
              <p:nvPr/>
            </p:nvSpPr>
            <p:spPr>
              <a:xfrm>
                <a:off x="6182983" y="3436796"/>
                <a:ext cx="7521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0925" lIns="121900" spcFirstLastPara="1" rIns="121900" wrap="square" tIns="609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" sz="2400" u="none" cap="none" strike="noStrike">
                    <a:solidFill>
                      <a:srgbClr val="92D050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cat</a:t>
                </a:r>
                <a:endParaRPr b="0" i="0" sz="2400" u="none" cap="none" strike="noStrike">
                  <a:solidFill>
                    <a:srgbClr val="92D050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grpSp>
          <p:nvGrpSpPr>
            <p:cNvPr id="396" name="Google Shape;396;g13ee8ca73df_0_488"/>
            <p:cNvGrpSpPr/>
            <p:nvPr/>
          </p:nvGrpSpPr>
          <p:grpSpPr>
            <a:xfrm>
              <a:off x="5907911" y="3563705"/>
              <a:ext cx="907640" cy="369450"/>
              <a:chOff x="3120208" y="4887972"/>
              <a:chExt cx="1210187" cy="492600"/>
            </a:xfrm>
          </p:grpSpPr>
          <p:sp>
            <p:nvSpPr>
              <p:cNvPr id="397" name="Google Shape;397;g13ee8ca73df_0_488"/>
              <p:cNvSpPr/>
              <p:nvPr/>
            </p:nvSpPr>
            <p:spPr>
              <a:xfrm>
                <a:off x="3120208" y="5037130"/>
                <a:ext cx="71100" cy="71100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398" name="Google Shape;398;g13ee8ca73df_0_488"/>
              <p:cNvSpPr txBox="1"/>
              <p:nvPr/>
            </p:nvSpPr>
            <p:spPr>
              <a:xfrm>
                <a:off x="3164595" y="4887972"/>
                <a:ext cx="11658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0925" lIns="121900" spcFirstLastPara="1" rIns="121900" wrap="square" tIns="609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" sz="2400" u="none" cap="none" strike="noStrike">
                    <a:solidFill>
                      <a:srgbClr val="00B0F0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flower</a:t>
                </a:r>
                <a:endParaRPr b="0" i="0" sz="2400" u="none" cap="none" strike="noStrike">
                  <a:solidFill>
                    <a:srgbClr val="00B0F0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</p:grpSp>
      <p:sp>
        <p:nvSpPr>
          <p:cNvPr id="399" name="Google Shape;399;g13ee8ca73df_0_488"/>
          <p:cNvSpPr/>
          <p:nvPr/>
        </p:nvSpPr>
        <p:spPr>
          <a:xfrm>
            <a:off x="5427197" y="3424213"/>
            <a:ext cx="578400" cy="44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00" name="Google Shape;400;g13ee8ca73df_0_488"/>
          <p:cNvSpPr txBox="1"/>
          <p:nvPr/>
        </p:nvSpPr>
        <p:spPr>
          <a:xfrm>
            <a:off x="1390427" y="5212688"/>
            <a:ext cx="10560900" cy="10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br>
              <a:rPr b="0" i="0" lang="en" sz="27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b="0" i="0" lang="en" sz="27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</a:t>
            </a:r>
            <a:r>
              <a:rPr b="0" i="0" lang="en" sz="20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 tool (by google) use for creating word embedding.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g13ee8ca73df_0_488"/>
          <p:cNvSpPr txBox="1"/>
          <p:nvPr/>
        </p:nvSpPr>
        <p:spPr>
          <a:xfrm>
            <a:off x="6553967" y="1448455"/>
            <a:ext cx="39825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</a:pPr>
            <a:r>
              <a:rPr b="0" i="0" lang="en" sz="27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Word embedding</a:t>
            </a:r>
            <a:endParaRPr b="0" i="0" sz="2700" u="none" cap="none" strike="noStrik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02" name="Google Shape;402;g13ee8ca73df_0_488"/>
          <p:cNvSpPr txBox="1"/>
          <p:nvPr>
            <p:ph type="title"/>
          </p:nvPr>
        </p:nvSpPr>
        <p:spPr>
          <a:xfrm>
            <a:off x="1069848" y="484632"/>
            <a:ext cx="100584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5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Word embedding </a:t>
            </a:r>
            <a:r>
              <a:rPr lang="en" sz="2200">
                <a:solidFill>
                  <a:schemeClr val="dk1"/>
                </a:solidFill>
              </a:rPr>
              <a:t>- word2vec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403" name="Google Shape;403;g13ee8ca73df_0_488"/>
          <p:cNvSpPr txBox="1"/>
          <p:nvPr/>
        </p:nvSpPr>
        <p:spPr>
          <a:xfrm>
            <a:off x="11311128" y="6272784"/>
            <a:ext cx="6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1" i="0" lang="en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1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4" name="Google Shape;404;g13ee8ca73df_0_488"/>
          <p:cNvSpPr txBox="1"/>
          <p:nvPr/>
        </p:nvSpPr>
        <p:spPr>
          <a:xfrm>
            <a:off x="968033" y="5264655"/>
            <a:ext cx="39825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476250" lvl="0" marL="609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</a:pPr>
            <a:r>
              <a:rPr b="0" i="0" lang="en" sz="27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Word2Vec</a:t>
            </a:r>
            <a:endParaRPr b="0" i="0" sz="2700" u="none" cap="none" strike="noStrik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descr="A graph of a panda and a tiger&#10;&#10;Description automatically generated" id="405" name="Google Shape;405;g13ee8ca73df_0_4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9750" y="2019974"/>
            <a:ext cx="4831378" cy="3816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3ee8ca73df_0_482"/>
          <p:cNvSpPr/>
          <p:nvPr/>
        </p:nvSpPr>
        <p:spPr>
          <a:xfrm>
            <a:off x="5427197" y="3424213"/>
            <a:ext cx="578400" cy="44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11" name="Google Shape;411;g13ee8ca73df_0_482"/>
          <p:cNvSpPr txBox="1"/>
          <p:nvPr>
            <p:ph type="title"/>
          </p:nvPr>
        </p:nvSpPr>
        <p:spPr>
          <a:xfrm>
            <a:off x="1069848" y="484632"/>
            <a:ext cx="100584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5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Word embedding </a:t>
            </a:r>
            <a:r>
              <a:rPr lang="en" sz="2200">
                <a:solidFill>
                  <a:schemeClr val="dk1"/>
                </a:solidFill>
              </a:rPr>
              <a:t>- word2vec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412" name="Google Shape;412;g13ee8ca73df_0_482"/>
          <p:cNvSpPr txBox="1"/>
          <p:nvPr/>
        </p:nvSpPr>
        <p:spPr>
          <a:xfrm>
            <a:off x="11311128" y="6272784"/>
            <a:ext cx="6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1" i="0" lang="en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1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Word Embedding and Word2Vec, Clearly Explained!!!" id="413" name="Google Shape;413;g13ee8ca73df_0_4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3230" y="1587297"/>
            <a:ext cx="8065540" cy="4557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g13ee8ca73df_0_2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4482" y="3869996"/>
            <a:ext cx="4357692" cy="263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g13ee8ca73df_0_290"/>
          <p:cNvSpPr txBox="1"/>
          <p:nvPr/>
        </p:nvSpPr>
        <p:spPr>
          <a:xfrm>
            <a:off x="11311128" y="6272784"/>
            <a:ext cx="6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1" i="0" lang="en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1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0" name="Google Shape;420;g13ee8ca73df_0_290"/>
          <p:cNvSpPr txBox="1"/>
          <p:nvPr/>
        </p:nvSpPr>
        <p:spPr>
          <a:xfrm>
            <a:off x="1024128" y="1392425"/>
            <a:ext cx="10058400" cy="24775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</a:pPr>
            <a:r>
              <a:rPr b="0" i="0" lang="en" sz="27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Word2vec using Neural Networks – CBOW / Skip-gram</a:t>
            </a:r>
            <a:endParaRPr b="0" i="0" sz="2700" u="none" cap="none" strike="noStrik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431800" lvl="1" marL="1219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YaHei"/>
              <a:buChar char="○"/>
            </a:pPr>
            <a:r>
              <a:rPr b="0" i="0" lang="en" sz="20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CBOW (Continuous Bag-of-Words Model)</a:t>
            </a:r>
            <a:endParaRPr/>
          </a:p>
          <a:p>
            <a:pPr indent="0" lvl="3" marL="787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		- Given the context, to predict the input word.</a:t>
            </a:r>
            <a:endParaRPr/>
          </a:p>
          <a:p>
            <a:pPr indent="-431800" lvl="1" marL="1219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YaHei"/>
              <a:buChar char="○"/>
            </a:pPr>
            <a:r>
              <a:rPr b="0" i="0" lang="en" sz="20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Skip-gram (Continuous Skip-gram Model)</a:t>
            </a:r>
            <a:endParaRPr/>
          </a:p>
          <a:p>
            <a:pPr indent="0" lvl="1" marL="787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		- </a:t>
            </a:r>
            <a:r>
              <a:rPr b="0" i="0" lang="en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Given the input word, to predict the context.</a:t>
            </a:r>
            <a:endParaRPr b="0" i="0" sz="1800" u="none" cap="none" strike="noStrik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21" name="Google Shape;421;g13ee8ca73df_0_290"/>
          <p:cNvSpPr txBox="1"/>
          <p:nvPr>
            <p:ph type="title"/>
          </p:nvPr>
        </p:nvSpPr>
        <p:spPr>
          <a:xfrm>
            <a:off x="1069848" y="484632"/>
            <a:ext cx="100584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5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Word embedding </a:t>
            </a:r>
            <a:r>
              <a:rPr lang="en" sz="2200">
                <a:solidFill>
                  <a:schemeClr val="dk1"/>
                </a:solidFill>
              </a:rPr>
              <a:t>- word2vec</a:t>
            </a:r>
            <a:endParaRPr sz="2200">
              <a:solidFill>
                <a:schemeClr val="dk1"/>
              </a:solidFill>
            </a:endParaRPr>
          </a:p>
        </p:txBody>
      </p:sp>
      <p:cxnSp>
        <p:nvCxnSpPr>
          <p:cNvPr id="422" name="Google Shape;422;g13ee8ca73df_0_290"/>
          <p:cNvCxnSpPr>
            <a:stCxn id="418" idx="0"/>
            <a:endCxn id="418" idx="2"/>
          </p:cNvCxnSpPr>
          <p:nvPr/>
        </p:nvCxnSpPr>
        <p:spPr>
          <a:xfrm>
            <a:off x="6053328" y="3869996"/>
            <a:ext cx="0" cy="2637000"/>
          </a:xfrm>
          <a:prstGeom prst="straightConnector1">
            <a:avLst/>
          </a:prstGeom>
          <a:noFill/>
          <a:ln cap="flat" cmpd="sng" w="9525">
            <a:solidFill>
              <a:srgbClr val="8EB1CE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3ee8ca73df_0_296"/>
          <p:cNvSpPr txBox="1"/>
          <p:nvPr/>
        </p:nvSpPr>
        <p:spPr>
          <a:xfrm>
            <a:off x="11311128" y="6272784"/>
            <a:ext cx="6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1" i="0" lang="en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1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8" name="Google Shape;428;g13ee8ca73df_0_296"/>
          <p:cNvSpPr txBox="1"/>
          <p:nvPr/>
        </p:nvSpPr>
        <p:spPr>
          <a:xfrm>
            <a:off x="1027925" y="1389888"/>
            <a:ext cx="10058400" cy="33239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</a:pPr>
            <a:r>
              <a:rPr b="0" i="0" lang="en" sz="27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Word2vec</a:t>
            </a:r>
            <a:endParaRPr b="0" i="0" sz="2000" u="none" cap="none" strike="noStrik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431800" lvl="1" marL="1219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YaHei"/>
              <a:buChar char="○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Parameters</a:t>
            </a:r>
            <a:endParaRPr b="1" i="0" sz="1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25450" lvl="2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oto Sans Symbols"/>
              <a:buChar char="■"/>
            </a:pPr>
            <a:r>
              <a:rPr b="0" i="0" lang="en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Sentences : text (tokenization)</a:t>
            </a:r>
            <a:endParaRPr b="0" i="0" sz="1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25450" lvl="2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oto Sans Symbols"/>
              <a:buChar char="■"/>
            </a:pPr>
            <a:r>
              <a:rPr b="0" i="0" lang="en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vector_size : dimensionality of the word vectors</a:t>
            </a:r>
            <a:endParaRPr/>
          </a:p>
          <a:p>
            <a:pPr indent="-425450" lvl="2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oto Sans Symbols"/>
              <a:buChar char="■"/>
            </a:pPr>
            <a:r>
              <a:rPr b="0" i="0" lang="en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window : maximum distance between the current and predicted word within a sentence</a:t>
            </a:r>
            <a:endParaRPr b="0" i="0" sz="1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25450" lvl="2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oto Sans Symbols"/>
              <a:buChar char="■"/>
            </a:pPr>
            <a:r>
              <a:rPr b="0" i="0" lang="en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min_count : ignores all words with total frequency lower than this</a:t>
            </a:r>
            <a:br>
              <a:rPr b="0" i="0" lang="en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9" name="Google Shape;429;g13ee8ca73df_0_296"/>
          <p:cNvSpPr txBox="1"/>
          <p:nvPr>
            <p:ph type="title"/>
          </p:nvPr>
        </p:nvSpPr>
        <p:spPr>
          <a:xfrm>
            <a:off x="1069848" y="484632"/>
            <a:ext cx="100584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5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Word embedding </a:t>
            </a:r>
            <a:r>
              <a:rPr lang="en" sz="2200">
                <a:solidFill>
                  <a:schemeClr val="dk1"/>
                </a:solidFill>
              </a:rPr>
              <a:t>- word2vec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430" name="Google Shape;430;g13ee8ca73df_0_296"/>
          <p:cNvSpPr txBox="1"/>
          <p:nvPr/>
        </p:nvSpPr>
        <p:spPr>
          <a:xfrm>
            <a:off x="5706000" y="142975"/>
            <a:ext cx="624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" sz="1400" u="none" cap="none" strike="noStrik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[https://radimrehurek.com/gensim/models/word2vec.html</a:t>
            </a:r>
            <a:r>
              <a:rPr b="0" i="0" lang="en" sz="1500" u="none" cap="none" strike="noStrik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b="0" i="0" sz="1500" u="none" cap="none" strike="noStrike">
              <a:solidFill>
                <a:srgbClr val="0097A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g13ee8ca73df_0_296"/>
          <p:cNvSpPr/>
          <p:nvPr/>
        </p:nvSpPr>
        <p:spPr>
          <a:xfrm>
            <a:off x="2131102" y="4713845"/>
            <a:ext cx="7929796" cy="1061004"/>
          </a:xfrm>
          <a:prstGeom prst="rect">
            <a:avLst/>
          </a:prstGeom>
          <a:solidFill>
            <a:srgbClr val="F2F2F2">
              <a:alpha val="73333"/>
            </a:srgbClr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180000" spcFirstLastPara="1" rIns="180000" wrap="square" tIns="144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gensim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gensim.models </a:t>
            </a:r>
            <a:r>
              <a:rPr b="0" i="0" lang="en" sz="14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Word2Vec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w2v_model = Word2Vec(tokens, vector_size=</a:t>
            </a:r>
            <a:r>
              <a:rPr b="0" i="0" lang="en" sz="1400" u="none" cap="none" strike="noStrike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window=</a:t>
            </a:r>
            <a:r>
              <a:rPr b="0" i="0" lang="en" sz="1400" u="none" cap="none" strike="noStrike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min_count=</a:t>
            </a:r>
            <a:r>
              <a:rPr b="0" i="0" lang="en" sz="1400" u="none" cap="none" strike="noStrike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3ee8ca73df_0_303"/>
          <p:cNvSpPr txBox="1"/>
          <p:nvPr>
            <p:ph idx="1" type="body"/>
          </p:nvPr>
        </p:nvSpPr>
        <p:spPr>
          <a:xfrm>
            <a:off x="949000" y="1130475"/>
            <a:ext cx="9622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Word list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3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/>
              <a:t>Word vector</a:t>
            </a:r>
            <a:endParaRPr/>
          </a:p>
        </p:txBody>
      </p:sp>
      <p:sp>
        <p:nvSpPr>
          <p:cNvPr id="437" name="Google Shape;437;g13ee8ca73df_0_303"/>
          <p:cNvSpPr txBox="1"/>
          <p:nvPr/>
        </p:nvSpPr>
        <p:spPr>
          <a:xfrm>
            <a:off x="11311128" y="6272784"/>
            <a:ext cx="6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1" i="0" lang="en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1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38" name="Google Shape;438;g13ee8ca73df_0_303"/>
          <p:cNvSpPr txBox="1"/>
          <p:nvPr>
            <p:ph type="title"/>
          </p:nvPr>
        </p:nvSpPr>
        <p:spPr>
          <a:xfrm>
            <a:off x="1069848" y="484632"/>
            <a:ext cx="100584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5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Word embedding </a:t>
            </a:r>
            <a:r>
              <a:rPr lang="en" sz="2200">
                <a:solidFill>
                  <a:schemeClr val="dk1"/>
                </a:solidFill>
              </a:rPr>
              <a:t>- word2vec</a:t>
            </a:r>
            <a:endParaRPr sz="2200">
              <a:solidFill>
                <a:schemeClr val="dk1"/>
              </a:solidFill>
            </a:endParaRPr>
          </a:p>
        </p:txBody>
      </p:sp>
      <p:grpSp>
        <p:nvGrpSpPr>
          <p:cNvPr id="439" name="Google Shape;439;g13ee8ca73df_0_303"/>
          <p:cNvGrpSpPr/>
          <p:nvPr/>
        </p:nvGrpSpPr>
        <p:grpSpPr>
          <a:xfrm>
            <a:off x="1398552" y="2205456"/>
            <a:ext cx="9394892" cy="925967"/>
            <a:chOff x="-2354784" y="3788430"/>
            <a:chExt cx="7700100" cy="1148700"/>
          </a:xfrm>
        </p:grpSpPr>
        <p:sp>
          <p:nvSpPr>
            <p:cNvPr id="440" name="Google Shape;440;g13ee8ca73df_0_303"/>
            <p:cNvSpPr/>
            <p:nvPr/>
          </p:nvSpPr>
          <p:spPr>
            <a:xfrm>
              <a:off x="-2354784" y="3788430"/>
              <a:ext cx="7700100" cy="1148700"/>
            </a:xfrm>
            <a:prstGeom prst="roundRect">
              <a:avLst>
                <a:gd fmla="val 16667" name="adj"/>
              </a:avLst>
            </a:prstGeom>
            <a:solidFill>
              <a:srgbClr val="FFEFCF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g13ee8ca73df_0_303"/>
            <p:cNvSpPr txBox="1"/>
            <p:nvPr/>
          </p:nvSpPr>
          <p:spPr>
            <a:xfrm>
              <a:off x="-2253047" y="3807461"/>
              <a:ext cx="66426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25" lIns="121900" spcFirstLastPara="1" rIns="121900" wrap="square" tIns="609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" sz="1900" u="none" cap="none" strike="noStrike">
                  <a:solidFill>
                    <a:srgbClr val="FA8C12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Output:</a:t>
              </a:r>
              <a:endParaRPr b="0" i="0" sz="1900" u="none" cap="none" strike="noStrike">
                <a:solidFill>
                  <a:srgbClr val="FA8C12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pic>
        <p:nvPicPr>
          <p:cNvPr id="442" name="Google Shape;442;g13ee8ca73df_0_3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9713" y="2720338"/>
            <a:ext cx="9052562" cy="21245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43" name="Google Shape;443;g13ee8ca73df_0_303"/>
          <p:cNvGrpSpPr/>
          <p:nvPr/>
        </p:nvGrpSpPr>
        <p:grpSpPr>
          <a:xfrm>
            <a:off x="1398552" y="2205456"/>
            <a:ext cx="9394892" cy="925967"/>
            <a:chOff x="-2354784" y="3788430"/>
            <a:chExt cx="7700100" cy="1148700"/>
          </a:xfrm>
        </p:grpSpPr>
        <p:sp>
          <p:nvSpPr>
            <p:cNvPr id="444" name="Google Shape;444;g13ee8ca73df_0_303"/>
            <p:cNvSpPr/>
            <p:nvPr/>
          </p:nvSpPr>
          <p:spPr>
            <a:xfrm>
              <a:off x="-2354784" y="3788430"/>
              <a:ext cx="7700100" cy="1148700"/>
            </a:xfrm>
            <a:prstGeom prst="roundRect">
              <a:avLst>
                <a:gd fmla="val 16667" name="adj"/>
              </a:avLst>
            </a:prstGeom>
            <a:solidFill>
              <a:srgbClr val="FFEFCF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g13ee8ca73df_0_303"/>
            <p:cNvSpPr txBox="1"/>
            <p:nvPr/>
          </p:nvSpPr>
          <p:spPr>
            <a:xfrm>
              <a:off x="-2253047" y="3807461"/>
              <a:ext cx="66426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25" lIns="121900" spcFirstLastPara="1" rIns="121900" wrap="square" tIns="609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" sz="1900" u="none" cap="none" strike="noStrike">
                  <a:solidFill>
                    <a:srgbClr val="FA8C12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Output:</a:t>
              </a:r>
              <a:endParaRPr b="0" i="0" sz="1900" u="none" cap="none" strike="noStrike">
                <a:solidFill>
                  <a:srgbClr val="FA8C12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446" name="Google Shape;446;g13ee8ca73df_0_303"/>
          <p:cNvGrpSpPr/>
          <p:nvPr/>
        </p:nvGrpSpPr>
        <p:grpSpPr>
          <a:xfrm>
            <a:off x="1398552" y="4350753"/>
            <a:ext cx="9394892" cy="2287291"/>
            <a:chOff x="-2354784" y="3788430"/>
            <a:chExt cx="7700100" cy="1148700"/>
          </a:xfrm>
        </p:grpSpPr>
        <p:sp>
          <p:nvSpPr>
            <p:cNvPr id="447" name="Google Shape;447;g13ee8ca73df_0_303"/>
            <p:cNvSpPr/>
            <p:nvPr/>
          </p:nvSpPr>
          <p:spPr>
            <a:xfrm>
              <a:off x="-2354784" y="3788430"/>
              <a:ext cx="7700100" cy="1148700"/>
            </a:xfrm>
            <a:prstGeom prst="roundRect">
              <a:avLst>
                <a:gd fmla="val 11287" name="adj"/>
              </a:avLst>
            </a:prstGeom>
            <a:solidFill>
              <a:srgbClr val="FFEFCF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g13ee8ca73df_0_303"/>
            <p:cNvSpPr txBox="1"/>
            <p:nvPr/>
          </p:nvSpPr>
          <p:spPr>
            <a:xfrm>
              <a:off x="-2253047" y="3807461"/>
              <a:ext cx="6642600" cy="20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25" lIns="121900" spcFirstLastPara="1" rIns="121900" wrap="square" tIns="609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" sz="1900" u="none" cap="none" strike="noStrike">
                  <a:solidFill>
                    <a:srgbClr val="FA8C12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Output:</a:t>
              </a:r>
              <a:endParaRPr b="0" i="0" sz="1900" u="none" cap="none" strike="noStrike">
                <a:solidFill>
                  <a:srgbClr val="FA8C12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449" name="Google Shape;449;g13ee8ca73df_0_303"/>
          <p:cNvSpPr/>
          <p:nvPr/>
        </p:nvSpPr>
        <p:spPr>
          <a:xfrm>
            <a:off x="2289684" y="1570948"/>
            <a:ext cx="7618814" cy="510831"/>
          </a:xfrm>
          <a:prstGeom prst="rect">
            <a:avLst/>
          </a:prstGeom>
          <a:solidFill>
            <a:srgbClr val="F2F2F2">
              <a:alpha val="73333"/>
            </a:srgbClr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108000" spcFirstLastPara="1" rIns="108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words = </a:t>
            </a:r>
            <a:r>
              <a:rPr b="0" i="0" lang="en" sz="1400" u="none" cap="none" strike="noStrike">
                <a:solidFill>
                  <a:srgbClr val="257693"/>
                </a:solidFill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(w2v_model.wv.index_to_key)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(words)</a:t>
            </a:r>
            <a:endParaRPr/>
          </a:p>
        </p:txBody>
      </p:sp>
      <p:sp>
        <p:nvSpPr>
          <p:cNvPr id="450" name="Google Shape;450;g13ee8ca73df_0_303"/>
          <p:cNvSpPr/>
          <p:nvPr/>
        </p:nvSpPr>
        <p:spPr>
          <a:xfrm>
            <a:off x="2289683" y="2621067"/>
            <a:ext cx="7618815" cy="37168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108000" spcFirstLastPara="1" rIns="108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['We', 'love', 'playing', 'hate', 'study', 'like', 'ChatGPT', 'IISR']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1" name="Google Shape;451;g13ee8ca73df_0_303"/>
          <p:cNvSpPr/>
          <p:nvPr/>
        </p:nvSpPr>
        <p:spPr>
          <a:xfrm>
            <a:off x="2286587" y="3638599"/>
            <a:ext cx="7618814" cy="589538"/>
          </a:xfrm>
          <a:prstGeom prst="rect">
            <a:avLst/>
          </a:prstGeom>
          <a:solidFill>
            <a:srgbClr val="F2F2F2">
              <a:alpha val="73333"/>
            </a:srgbClr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108000" spcFirstLastPara="1" rIns="108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'Word: love'</a:t>
            </a: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'Vector: '</a:t>
            </a: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w2v_model.wv[</a:t>
            </a:r>
            <a:r>
              <a:rPr b="0" i="0" lang="en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'love'</a:t>
            </a: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/>
          </a:p>
        </p:txBody>
      </p:sp>
      <p:sp>
        <p:nvSpPr>
          <p:cNvPr id="452" name="Google Shape;452;g13ee8ca73df_0_303"/>
          <p:cNvSpPr/>
          <p:nvPr/>
        </p:nvSpPr>
        <p:spPr>
          <a:xfrm>
            <a:off x="2286587" y="4780570"/>
            <a:ext cx="7618814" cy="177013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108000" spcFirstLastPara="1" rIns="108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Word: love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Vector: [-0.01631583 0.0089916 -0.00827415 0.00164907 0.01699724 -0.00892435 0.009035 -0.01357392 -0.00709698 0.01879702 -0.00315531 0.00064274 -0.00828126 -0.01536538 -0.00301602 0.00493959 -0.00177605 0.01106732 -0.00548595 0.00452013 0.01091159 0.01669191 -0.00290748 -0.01841629 0.0087411 0.00114357 0.01488382 -0.00162657 -0.00527683 -0.01750602 -0.00171311 0.00565313 0.01080286 0.01410531 -0.01140624 0.00371764 0.01217773 -0.0095961 -0.00621452 0.01359526 0.00326295 0.00037983 0.00694727 0.00043555 0.01923765 0.01012121 -0.01783478 -0.01408312 0.00180291 0.01278507]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g13ee8ca73df_0_321"/>
          <p:cNvGrpSpPr/>
          <p:nvPr/>
        </p:nvGrpSpPr>
        <p:grpSpPr>
          <a:xfrm>
            <a:off x="1401602" y="5066336"/>
            <a:ext cx="9394892" cy="1161366"/>
            <a:chOff x="-2354784" y="3788430"/>
            <a:chExt cx="7700100" cy="1148700"/>
          </a:xfrm>
        </p:grpSpPr>
        <p:sp>
          <p:nvSpPr>
            <p:cNvPr id="458" name="Google Shape;458;g13ee8ca73df_0_321"/>
            <p:cNvSpPr/>
            <p:nvPr/>
          </p:nvSpPr>
          <p:spPr>
            <a:xfrm>
              <a:off x="-2354784" y="3788430"/>
              <a:ext cx="7700100" cy="1148700"/>
            </a:xfrm>
            <a:prstGeom prst="roundRect">
              <a:avLst>
                <a:gd fmla="val 16667" name="adj"/>
              </a:avLst>
            </a:prstGeom>
            <a:solidFill>
              <a:srgbClr val="FFEFCF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g13ee8ca73df_0_321"/>
            <p:cNvSpPr txBox="1"/>
            <p:nvPr/>
          </p:nvSpPr>
          <p:spPr>
            <a:xfrm>
              <a:off x="-2253047" y="3807461"/>
              <a:ext cx="66426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25" lIns="121900" spcFirstLastPara="1" rIns="121900" wrap="square" tIns="609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" sz="1900" u="none" cap="none" strike="noStrike">
                  <a:solidFill>
                    <a:srgbClr val="FA8C12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Output:</a:t>
              </a:r>
              <a:endParaRPr b="0" i="0" sz="1900" u="none" cap="none" strike="noStrike">
                <a:solidFill>
                  <a:srgbClr val="FA8C12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460" name="Google Shape;460;g13ee8ca73df_0_321"/>
          <p:cNvGrpSpPr/>
          <p:nvPr/>
        </p:nvGrpSpPr>
        <p:grpSpPr>
          <a:xfrm>
            <a:off x="7013056" y="8276435"/>
            <a:ext cx="2390439" cy="1228433"/>
            <a:chOff x="1732348" y="2138311"/>
            <a:chExt cx="1792874" cy="921348"/>
          </a:xfrm>
        </p:grpSpPr>
        <p:grpSp>
          <p:nvGrpSpPr>
            <p:cNvPr id="461" name="Google Shape;461;g13ee8ca73df_0_321"/>
            <p:cNvGrpSpPr/>
            <p:nvPr/>
          </p:nvGrpSpPr>
          <p:grpSpPr>
            <a:xfrm>
              <a:off x="1732348" y="2138311"/>
              <a:ext cx="1792874" cy="921348"/>
              <a:chOff x="-101787" y="2061027"/>
              <a:chExt cx="4579500" cy="1794600"/>
            </a:xfrm>
          </p:grpSpPr>
          <p:sp>
            <p:nvSpPr>
              <p:cNvPr id="462" name="Google Shape;462;g13ee8ca73df_0_321"/>
              <p:cNvSpPr/>
              <p:nvPr/>
            </p:nvSpPr>
            <p:spPr>
              <a:xfrm>
                <a:off x="-101787" y="2061027"/>
                <a:ext cx="4579500" cy="1794600"/>
              </a:xfrm>
              <a:prstGeom prst="roundRect">
                <a:avLst>
                  <a:gd fmla="val 16667" name="adj"/>
                </a:avLst>
              </a:prstGeom>
              <a:solidFill>
                <a:srgbClr val="FFEFCF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g13ee8ca73df_0_321"/>
              <p:cNvSpPr txBox="1"/>
              <p:nvPr/>
            </p:nvSpPr>
            <p:spPr>
              <a:xfrm>
                <a:off x="-115" y="2092912"/>
                <a:ext cx="3210600" cy="65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0925" lIns="121900" spcFirstLastPara="1" rIns="121900" wrap="square" tIns="609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Arial"/>
                  <a:buNone/>
                </a:pPr>
                <a:r>
                  <a:rPr b="0" i="0" lang="en" sz="2100" u="none" cap="none" strike="noStrike">
                    <a:solidFill>
                      <a:srgbClr val="FA8C12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Output:</a:t>
                </a:r>
                <a:endParaRPr b="0" i="0" sz="2100" u="none" cap="none" strike="noStrike">
                  <a:solidFill>
                    <a:srgbClr val="FA8C12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pic>
          <p:nvPicPr>
            <p:cNvPr id="464" name="Google Shape;464;g13ee8ca73df_0_3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38850" y="2576275"/>
              <a:ext cx="1212800" cy="3259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65" name="Google Shape;465;g13ee8ca73df_0_3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3117" y="7651808"/>
            <a:ext cx="4298000" cy="378583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g13ee8ca73df_0_321"/>
          <p:cNvSpPr txBox="1"/>
          <p:nvPr/>
        </p:nvSpPr>
        <p:spPr>
          <a:xfrm>
            <a:off x="11311128" y="6272784"/>
            <a:ext cx="6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1" i="0" lang="en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1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7" name="Google Shape;467;g13ee8ca73df_0_321"/>
          <p:cNvSpPr txBox="1"/>
          <p:nvPr>
            <p:ph type="title"/>
          </p:nvPr>
        </p:nvSpPr>
        <p:spPr>
          <a:xfrm>
            <a:off x="1069848" y="484632"/>
            <a:ext cx="100584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5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Word embedding </a:t>
            </a:r>
            <a:r>
              <a:rPr lang="en" sz="2200">
                <a:solidFill>
                  <a:schemeClr val="dk1"/>
                </a:solidFill>
              </a:rPr>
              <a:t>- word2vec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468" name="Google Shape;468;g13ee8ca73df_0_321"/>
          <p:cNvSpPr txBox="1"/>
          <p:nvPr>
            <p:ph idx="1" type="body"/>
          </p:nvPr>
        </p:nvSpPr>
        <p:spPr>
          <a:xfrm>
            <a:off x="949000" y="1130475"/>
            <a:ext cx="9622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Most similar word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Word similarity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300"/>
          </a:p>
        </p:txBody>
      </p:sp>
      <p:grpSp>
        <p:nvGrpSpPr>
          <p:cNvPr id="469" name="Google Shape;469;g13ee8ca73df_0_321"/>
          <p:cNvGrpSpPr/>
          <p:nvPr/>
        </p:nvGrpSpPr>
        <p:grpSpPr>
          <a:xfrm>
            <a:off x="1398552" y="2129256"/>
            <a:ext cx="9394892" cy="1678246"/>
            <a:chOff x="-2354784" y="3788430"/>
            <a:chExt cx="7700100" cy="1148700"/>
          </a:xfrm>
        </p:grpSpPr>
        <p:sp>
          <p:nvSpPr>
            <p:cNvPr id="470" name="Google Shape;470;g13ee8ca73df_0_321"/>
            <p:cNvSpPr/>
            <p:nvPr/>
          </p:nvSpPr>
          <p:spPr>
            <a:xfrm>
              <a:off x="-2354784" y="3788430"/>
              <a:ext cx="7700100" cy="1148700"/>
            </a:xfrm>
            <a:prstGeom prst="roundRect">
              <a:avLst>
                <a:gd fmla="val 16667" name="adj"/>
              </a:avLst>
            </a:prstGeom>
            <a:solidFill>
              <a:srgbClr val="FFEFCF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g13ee8ca73df_0_321"/>
            <p:cNvSpPr txBox="1"/>
            <p:nvPr/>
          </p:nvSpPr>
          <p:spPr>
            <a:xfrm>
              <a:off x="-2253047" y="3807461"/>
              <a:ext cx="66426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25" lIns="121900" spcFirstLastPara="1" rIns="121900" wrap="square" tIns="609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" sz="1900" u="none" cap="none" strike="noStrike">
                  <a:solidFill>
                    <a:srgbClr val="FA8C12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Output:</a:t>
              </a:r>
              <a:endParaRPr b="0" i="0" sz="1900" u="none" cap="none" strike="noStrike">
                <a:solidFill>
                  <a:srgbClr val="FA8C12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472" name="Google Shape;472;g13ee8ca73df_0_321"/>
          <p:cNvSpPr/>
          <p:nvPr/>
        </p:nvSpPr>
        <p:spPr>
          <a:xfrm>
            <a:off x="2289684" y="1645898"/>
            <a:ext cx="7618814" cy="335887"/>
          </a:xfrm>
          <a:prstGeom prst="rect">
            <a:avLst/>
          </a:prstGeom>
          <a:solidFill>
            <a:srgbClr val="F2F2F2">
              <a:alpha val="73333"/>
            </a:srgbClr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108000" spcFirstLastPara="1" rIns="108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w2v_model.wv.most_similar(</a:t>
            </a:r>
            <a:r>
              <a:rPr b="0" i="0" lang="en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'love'</a:t>
            </a: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topn=</a:t>
            </a:r>
            <a:r>
              <a:rPr b="0" i="0" lang="en" sz="1400" u="none" cap="none" strike="noStrike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/>
          </a:p>
        </p:txBody>
      </p:sp>
      <p:sp>
        <p:nvSpPr>
          <p:cNvPr id="473" name="Google Shape;473;g13ee8ca73df_0_321"/>
          <p:cNvSpPr/>
          <p:nvPr/>
        </p:nvSpPr>
        <p:spPr>
          <a:xfrm>
            <a:off x="2286587" y="2546278"/>
            <a:ext cx="7618814" cy="1097541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108000" spcFirstLastPara="1" rIns="108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[('study', 0.12486250698566437),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('ChatGPT', 0.07399576157331467),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('We', 0.04237300902605057),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('like', 0.018277151510119438),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('playing', 0.01107198465615511)]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4" name="Google Shape;474;g13ee8ca73df_0_321"/>
          <p:cNvSpPr/>
          <p:nvPr/>
        </p:nvSpPr>
        <p:spPr>
          <a:xfrm>
            <a:off x="1628088" y="4351400"/>
            <a:ext cx="8935800" cy="574800"/>
          </a:xfrm>
          <a:prstGeom prst="rect">
            <a:avLst/>
          </a:prstGeom>
          <a:solidFill>
            <a:srgbClr val="F2F2F2">
              <a:alpha val="73333"/>
            </a:srgbClr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108000" spcFirstLastPara="1" rIns="108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'similarity between: love &amp; like'</a:t>
            </a: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w2v_model.wv.similarity(</a:t>
            </a:r>
            <a:r>
              <a:rPr b="0" i="0" lang="en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'love'</a:t>
            </a: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n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'like'</a:t>
            </a: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'similarity between: love &amp; hate'</a:t>
            </a: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w2v_model.wv.similarity(</a:t>
            </a:r>
            <a:r>
              <a:rPr b="0" i="0" lang="en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'love'</a:t>
            </a: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n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'hate'</a:t>
            </a: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/>
          </a:p>
        </p:txBody>
      </p:sp>
      <p:sp>
        <p:nvSpPr>
          <p:cNvPr id="475" name="Google Shape;475;g13ee8ca73df_0_321"/>
          <p:cNvSpPr/>
          <p:nvPr/>
        </p:nvSpPr>
        <p:spPr>
          <a:xfrm>
            <a:off x="2286587" y="5470081"/>
            <a:ext cx="7618814" cy="574673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108000" spcFirstLastPara="1" rIns="108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similarity between: love &amp; like 0.018277148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similarity between: love &amp; hate -0.17424892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3ee8ca761e_0_1"/>
          <p:cNvSpPr txBox="1"/>
          <p:nvPr>
            <p:ph type="title"/>
          </p:nvPr>
        </p:nvSpPr>
        <p:spPr>
          <a:xfrm>
            <a:off x="280225" y="1479972"/>
            <a:ext cx="101007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4300">
                <a:solidFill>
                  <a:schemeClr val="dk1"/>
                </a:solidFill>
              </a:rPr>
              <a:t>Implementation in Colab 1</a:t>
            </a:r>
            <a:endParaRPr sz="4300"/>
          </a:p>
        </p:txBody>
      </p:sp>
      <p:pic>
        <p:nvPicPr>
          <p:cNvPr id="482" name="Google Shape;482;g13ee8ca761e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6525" y="3075525"/>
            <a:ext cx="1752150" cy="175215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g13ee8ca761e_0_1"/>
          <p:cNvSpPr txBox="1"/>
          <p:nvPr>
            <p:ph type="title"/>
          </p:nvPr>
        </p:nvSpPr>
        <p:spPr>
          <a:xfrm>
            <a:off x="3389325" y="5224875"/>
            <a:ext cx="17394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000">
                <a:solidFill>
                  <a:schemeClr val="dk1"/>
                </a:solidFill>
              </a:rPr>
              <a:t>20 mins</a:t>
            </a:r>
            <a:endParaRPr sz="2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3ee8ca732b_1_6"/>
          <p:cNvSpPr txBox="1"/>
          <p:nvPr>
            <p:ph type="title"/>
          </p:nvPr>
        </p:nvSpPr>
        <p:spPr>
          <a:xfrm>
            <a:off x="2167128" y="1225296"/>
            <a:ext cx="9281100" cy="35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" sz="5000"/>
              <a:t>ChatGPT</a:t>
            </a:r>
            <a:endParaRPr sz="5000"/>
          </a:p>
        </p:txBody>
      </p:sp>
      <p:pic>
        <p:nvPicPr>
          <p:cNvPr id="490" name="Google Shape;490;g13ee8ca732b_1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4150" y="2535725"/>
            <a:ext cx="630050" cy="63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3eeb93e8d9_0_126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96" name="Google Shape;496;g13eeb93e8d9_0_126"/>
          <p:cNvSpPr txBox="1"/>
          <p:nvPr>
            <p:ph idx="1" type="body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</p:txBody>
      </p:sp>
      <p:sp>
        <p:nvSpPr>
          <p:cNvPr id="497" name="Google Shape;497;g13eeb93e8d9_0_126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Rishi Jain on LinkedIn: #chatgpt #ai #marketing #meme | 19 comments" id="498" name="Google Shape;498;g13eeb93e8d9_0_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973" y="418734"/>
            <a:ext cx="4854054" cy="6020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3eea0dbd19_0_9"/>
          <p:cNvSpPr txBox="1"/>
          <p:nvPr>
            <p:ph type="title"/>
          </p:nvPr>
        </p:nvSpPr>
        <p:spPr>
          <a:xfrm>
            <a:off x="2167128" y="1225296"/>
            <a:ext cx="9281100" cy="35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" sz="5000"/>
              <a:t>NLP Introduction</a:t>
            </a:r>
            <a:endParaRPr sz="5000"/>
          </a:p>
        </p:txBody>
      </p:sp>
      <p:pic>
        <p:nvPicPr>
          <p:cNvPr id="130" name="Google Shape;130;g13eea0dbd19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4150" y="2535725"/>
            <a:ext cx="630050" cy="63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3ee8ca73df_0_24"/>
          <p:cNvSpPr txBox="1"/>
          <p:nvPr>
            <p:ph type="title"/>
          </p:nvPr>
        </p:nvSpPr>
        <p:spPr>
          <a:xfrm>
            <a:off x="1069848" y="484632"/>
            <a:ext cx="100584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None/>
            </a:pPr>
            <a:r>
              <a:rPr lang="en"/>
              <a:t>Definition</a:t>
            </a:r>
            <a:endParaRPr/>
          </a:p>
        </p:txBody>
      </p:sp>
      <p:sp>
        <p:nvSpPr>
          <p:cNvPr id="136" name="Google Shape;136;g13ee8ca73df_0_24"/>
          <p:cNvSpPr/>
          <p:nvPr/>
        </p:nvSpPr>
        <p:spPr>
          <a:xfrm>
            <a:off x="1069848" y="1854462"/>
            <a:ext cx="9563100" cy="3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7" name="Google Shape;137;g13ee8ca73df_0_24"/>
          <p:cNvSpPr txBox="1"/>
          <p:nvPr>
            <p:ph idx="12" type="sldNum"/>
          </p:nvPr>
        </p:nvSpPr>
        <p:spPr>
          <a:xfrm>
            <a:off x="11311128" y="6272784"/>
            <a:ext cx="6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g13ee8ca73df_0_24"/>
          <p:cNvSpPr txBox="1"/>
          <p:nvPr/>
        </p:nvSpPr>
        <p:spPr>
          <a:xfrm>
            <a:off x="850825" y="1641449"/>
            <a:ext cx="4728300" cy="38890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Natural Language :</a:t>
            </a:r>
            <a:b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language that humans use for everyday communication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Natural Language Processing (NLP) :</a:t>
            </a:r>
            <a:b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development of algorithms and models that enable computers to understand, interpret, generate, and respond to natural language</a:t>
            </a:r>
            <a:endParaRPr/>
          </a:p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diagram of a person using a computer&#10;&#10;Description automatically generated" id="139" name="Google Shape;139;g13ee8ca73df_0_24"/>
          <p:cNvPicPr preferRelativeResize="0"/>
          <p:nvPr/>
        </p:nvPicPr>
        <p:blipFill rotWithShape="1">
          <a:blip r:embed="rId3">
            <a:alphaModFix/>
          </a:blip>
          <a:srcRect b="0" l="7728" r="6673" t="17758"/>
          <a:stretch/>
        </p:blipFill>
        <p:spPr>
          <a:xfrm>
            <a:off x="6268598" y="1243970"/>
            <a:ext cx="5210978" cy="5006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3eeb829a28_1_4"/>
          <p:cNvSpPr txBox="1"/>
          <p:nvPr>
            <p:ph idx="12" type="sldNum"/>
          </p:nvPr>
        </p:nvSpPr>
        <p:spPr>
          <a:xfrm>
            <a:off x="11311128" y="6272784"/>
            <a:ext cx="6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6" name="Google Shape;146;g13eeb829a28_1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979" y="520608"/>
            <a:ext cx="8417549" cy="581678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13eeb829a28_1_4"/>
          <p:cNvSpPr txBox="1"/>
          <p:nvPr/>
        </p:nvSpPr>
        <p:spPr>
          <a:xfrm>
            <a:off x="9462804" y="4303117"/>
            <a:ext cx="2523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highlight>
                  <a:srgbClr val="EEFF41"/>
                </a:highlight>
                <a:latin typeface="Arial"/>
                <a:ea typeface="Arial"/>
                <a:cs typeface="Arial"/>
                <a:sym typeface="Arial"/>
              </a:rPr>
              <a:t>Sentiment Analysis(SA)</a:t>
            </a:r>
            <a:endParaRPr b="1" i="0" sz="1600" u="none" cap="none" strike="noStrike">
              <a:solidFill>
                <a:srgbClr val="000000"/>
              </a:solidFill>
              <a:highlight>
                <a:srgbClr val="EEFF4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13eeb829a28_1_4"/>
          <p:cNvSpPr txBox="1"/>
          <p:nvPr/>
        </p:nvSpPr>
        <p:spPr>
          <a:xfrm>
            <a:off x="8246071" y="2339413"/>
            <a:ext cx="2244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highlight>
                  <a:srgbClr val="EEFF41"/>
                </a:highlight>
                <a:latin typeface="Arial"/>
                <a:ea typeface="Arial"/>
                <a:cs typeface="Arial"/>
                <a:sym typeface="Arial"/>
              </a:rPr>
              <a:t>POS Tagging</a:t>
            </a:r>
            <a:endParaRPr b="1" i="0" sz="1600" u="none" cap="none" strike="noStrike">
              <a:solidFill>
                <a:srgbClr val="000000"/>
              </a:solidFill>
              <a:highlight>
                <a:srgbClr val="EEFF4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13eeb829a28_1_4"/>
          <p:cNvSpPr txBox="1"/>
          <p:nvPr/>
        </p:nvSpPr>
        <p:spPr>
          <a:xfrm>
            <a:off x="8787577" y="3263191"/>
            <a:ext cx="269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highlight>
                  <a:srgbClr val="EEFF41"/>
                </a:highlight>
                <a:latin typeface="Arial"/>
                <a:ea typeface="Arial"/>
                <a:cs typeface="Arial"/>
                <a:sym typeface="Arial"/>
              </a:rPr>
              <a:t>Machine Translation(MT)</a:t>
            </a:r>
            <a:endParaRPr b="1" i="0" sz="1600" u="none" cap="none" strike="noStrike">
              <a:solidFill>
                <a:srgbClr val="000000"/>
              </a:solidFill>
              <a:highlight>
                <a:srgbClr val="EEFF4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13eeb829a28_1_4"/>
          <p:cNvSpPr txBox="1"/>
          <p:nvPr/>
        </p:nvSpPr>
        <p:spPr>
          <a:xfrm>
            <a:off x="8107811" y="3794953"/>
            <a:ext cx="3469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highlight>
                  <a:srgbClr val="EEFF41"/>
                </a:highlight>
                <a:latin typeface="Arial"/>
                <a:ea typeface="Arial"/>
                <a:cs typeface="Arial"/>
                <a:sym typeface="Arial"/>
              </a:rPr>
              <a:t>Natural Language Inference(NLI)</a:t>
            </a:r>
            <a:endParaRPr b="1" i="0" sz="1600" u="none" cap="none" strike="noStrike">
              <a:solidFill>
                <a:srgbClr val="000000"/>
              </a:solidFill>
              <a:highlight>
                <a:srgbClr val="EEFF4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13eeb829a28_1_4"/>
          <p:cNvSpPr txBox="1"/>
          <p:nvPr/>
        </p:nvSpPr>
        <p:spPr>
          <a:xfrm>
            <a:off x="8941921" y="2775605"/>
            <a:ext cx="3098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highlight>
                  <a:srgbClr val="EEFF41"/>
                </a:highlight>
                <a:latin typeface="Arial"/>
                <a:ea typeface="Arial"/>
                <a:cs typeface="Arial"/>
                <a:sym typeface="Arial"/>
              </a:rPr>
              <a:t>Question Answering(QA)</a:t>
            </a:r>
            <a:endParaRPr b="1" i="0" sz="1600" u="none" cap="none" strike="noStrike">
              <a:solidFill>
                <a:srgbClr val="000000"/>
              </a:solidFill>
              <a:highlight>
                <a:srgbClr val="EEFF4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13eeb829a28_1_4"/>
          <p:cNvSpPr txBox="1"/>
          <p:nvPr/>
        </p:nvSpPr>
        <p:spPr>
          <a:xfrm>
            <a:off x="8786625" y="142975"/>
            <a:ext cx="3164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" sz="1500" u="sng" cap="none" strike="noStrik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[Hung-yi Lee, NTU]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13eeb829a28_1_4"/>
          <p:cNvSpPr/>
          <p:nvPr/>
        </p:nvSpPr>
        <p:spPr>
          <a:xfrm>
            <a:off x="8178585" y="2339413"/>
            <a:ext cx="3838842" cy="2519026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6C84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ee8ca73df_0_477"/>
          <p:cNvSpPr txBox="1"/>
          <p:nvPr>
            <p:ph idx="12" type="sldNum"/>
          </p:nvPr>
        </p:nvSpPr>
        <p:spPr>
          <a:xfrm>
            <a:off x="11311128" y="6272784"/>
            <a:ext cx="6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0" name="Google Shape;160;g13ee8ca73df_0_4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979" y="520608"/>
            <a:ext cx="8417549" cy="581678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13ee8ca73df_0_477"/>
          <p:cNvSpPr txBox="1"/>
          <p:nvPr/>
        </p:nvSpPr>
        <p:spPr>
          <a:xfrm>
            <a:off x="9054011" y="707333"/>
            <a:ext cx="2523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highlight>
                  <a:srgbClr val="EEFF41"/>
                </a:highlight>
                <a:latin typeface="Arial"/>
                <a:ea typeface="Arial"/>
                <a:cs typeface="Arial"/>
                <a:sym typeface="Arial"/>
              </a:rPr>
              <a:t>Sentiment Analysis(SA)</a:t>
            </a:r>
            <a:endParaRPr b="1" i="0" sz="1600" u="none" cap="none" strike="noStrike">
              <a:solidFill>
                <a:srgbClr val="000000"/>
              </a:solidFill>
              <a:highlight>
                <a:srgbClr val="EEFF4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13ee8ca73df_0_477"/>
          <p:cNvSpPr txBox="1"/>
          <p:nvPr/>
        </p:nvSpPr>
        <p:spPr>
          <a:xfrm>
            <a:off x="9235477" y="1586911"/>
            <a:ext cx="2244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highlight>
                  <a:srgbClr val="EEFF41"/>
                </a:highlight>
                <a:latin typeface="Arial"/>
                <a:ea typeface="Arial"/>
                <a:cs typeface="Arial"/>
                <a:sym typeface="Arial"/>
              </a:rPr>
              <a:t>POS Tagging</a:t>
            </a:r>
            <a:endParaRPr b="1" i="0" sz="1600" u="none" cap="none" strike="noStrike">
              <a:solidFill>
                <a:srgbClr val="000000"/>
              </a:solidFill>
              <a:highlight>
                <a:srgbClr val="EEFF4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13ee8ca73df_0_477"/>
          <p:cNvSpPr txBox="1"/>
          <p:nvPr/>
        </p:nvSpPr>
        <p:spPr>
          <a:xfrm>
            <a:off x="8969411" y="2466489"/>
            <a:ext cx="269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highlight>
                  <a:srgbClr val="EEFF41"/>
                </a:highlight>
                <a:latin typeface="Arial"/>
                <a:ea typeface="Arial"/>
                <a:cs typeface="Arial"/>
                <a:sym typeface="Arial"/>
              </a:rPr>
              <a:t>Machine Translation(MT)</a:t>
            </a:r>
            <a:endParaRPr b="1" i="0" sz="1600" u="none" cap="none" strike="noStrike">
              <a:solidFill>
                <a:srgbClr val="000000"/>
              </a:solidFill>
              <a:highlight>
                <a:srgbClr val="EEFF4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13ee8ca73df_0_477"/>
          <p:cNvSpPr txBox="1"/>
          <p:nvPr/>
        </p:nvSpPr>
        <p:spPr>
          <a:xfrm>
            <a:off x="8549928" y="3527693"/>
            <a:ext cx="3469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highlight>
                  <a:srgbClr val="EEFF41"/>
                </a:highlight>
                <a:latin typeface="Arial"/>
                <a:ea typeface="Arial"/>
                <a:cs typeface="Arial"/>
                <a:sym typeface="Arial"/>
              </a:rPr>
              <a:t>Natural Language Inference(NLI)</a:t>
            </a:r>
            <a:endParaRPr b="1" i="0" sz="1600" u="none" cap="none" strike="noStrike">
              <a:solidFill>
                <a:srgbClr val="000000"/>
              </a:solidFill>
              <a:highlight>
                <a:srgbClr val="EEFF4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13ee8ca73df_0_477"/>
          <p:cNvSpPr txBox="1"/>
          <p:nvPr/>
        </p:nvSpPr>
        <p:spPr>
          <a:xfrm>
            <a:off x="8735778" y="5719567"/>
            <a:ext cx="3098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highlight>
                  <a:srgbClr val="EEFF41"/>
                </a:highlight>
                <a:latin typeface="Arial"/>
                <a:ea typeface="Arial"/>
                <a:cs typeface="Arial"/>
                <a:sym typeface="Arial"/>
              </a:rPr>
              <a:t>Question Answering(QA)</a:t>
            </a:r>
            <a:endParaRPr b="1" i="0" sz="1600" u="none" cap="none" strike="noStrike">
              <a:solidFill>
                <a:srgbClr val="000000"/>
              </a:solidFill>
              <a:highlight>
                <a:srgbClr val="EEFF4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13ee8ca73df_0_477"/>
          <p:cNvSpPr txBox="1"/>
          <p:nvPr/>
        </p:nvSpPr>
        <p:spPr>
          <a:xfrm>
            <a:off x="8786625" y="142975"/>
            <a:ext cx="3164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" sz="1500" u="sng" cap="none" strike="noStrik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[Hung-yi Lee, NTU]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3ee8ca73df_0_33"/>
          <p:cNvSpPr txBox="1"/>
          <p:nvPr>
            <p:ph idx="12" type="sldNum"/>
          </p:nvPr>
        </p:nvSpPr>
        <p:spPr>
          <a:xfrm>
            <a:off x="11311128" y="6272784"/>
            <a:ext cx="6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3" name="Google Shape;173;g13ee8ca73df_0_33"/>
          <p:cNvSpPr txBox="1"/>
          <p:nvPr/>
        </p:nvSpPr>
        <p:spPr>
          <a:xfrm>
            <a:off x="563550" y="2195175"/>
            <a:ext cx="10257300" cy="4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《</a:t>
            </a: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user1</a:t>
            </a: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》</a:t>
            </a: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Unforgettable Delight! </a:t>
            </a:r>
            <a:endParaRPr/>
          </a:p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《</a:t>
            </a: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user2</a:t>
            </a: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》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It's a shame because I love Little Women and Lady Bird. Barbie did not serve.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《</a:t>
            </a: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user3</a:t>
            </a: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》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"Barbie Movie" - A Whimsical and Empowering Adventure for All Ages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《</a:t>
            </a: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user4</a:t>
            </a: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》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first 30 min had me wondering what I'd got myself into &amp; not sure I'd want to hang for the remaining 90 min.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g13ee8ca73df_0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5563" y="2104358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13ee8ca73df_0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0289" y="4095075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13ee8ca73df_0_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14391" y="3069000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13ee8ca73df_0_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48975" y="4868918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13ee8ca73df_0_33"/>
          <p:cNvSpPr txBox="1"/>
          <p:nvPr>
            <p:ph type="title"/>
          </p:nvPr>
        </p:nvSpPr>
        <p:spPr>
          <a:xfrm>
            <a:off x="1069848" y="484632"/>
            <a:ext cx="100584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Sentiment Analysis</a:t>
            </a:r>
            <a:endParaRPr/>
          </a:p>
        </p:txBody>
      </p:sp>
      <p:sp>
        <p:nvSpPr>
          <p:cNvPr id="179" name="Google Shape;179;g13ee8ca73df_0_33"/>
          <p:cNvSpPr/>
          <p:nvPr/>
        </p:nvSpPr>
        <p:spPr>
          <a:xfrm>
            <a:off x="1118425" y="1240025"/>
            <a:ext cx="2423142" cy="719982"/>
          </a:xfrm>
          <a:prstGeom prst="flowChartTerminator">
            <a:avLst/>
          </a:prstGeom>
          <a:solidFill>
            <a:srgbClr val="FFEFC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Input: One sequence </a:t>
            </a:r>
            <a:endParaRPr b="0" i="0" sz="14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Output: One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0" name="Google Shape;180;g13ee8ca73df_0_33"/>
          <p:cNvSpPr txBox="1"/>
          <p:nvPr/>
        </p:nvSpPr>
        <p:spPr>
          <a:xfrm>
            <a:off x="8786625" y="142975"/>
            <a:ext cx="3164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" sz="1500" u="sng" cap="none" strike="noStrik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[Hung-yi Lee, NTU]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g13ee8ca73df_0_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86625" y="2062358"/>
            <a:ext cx="304800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3ee8ca73df_0_51"/>
          <p:cNvSpPr txBox="1"/>
          <p:nvPr>
            <p:ph idx="12" type="sldNum"/>
          </p:nvPr>
        </p:nvSpPr>
        <p:spPr>
          <a:xfrm>
            <a:off x="11311128" y="6272784"/>
            <a:ext cx="6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8" name="Google Shape;188;g13ee8ca73df_0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51841" y="1960000"/>
            <a:ext cx="4488325" cy="43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13ee8ca73df_0_51"/>
          <p:cNvSpPr txBox="1"/>
          <p:nvPr>
            <p:ph type="title"/>
          </p:nvPr>
        </p:nvSpPr>
        <p:spPr>
          <a:xfrm>
            <a:off x="1069848" y="484632"/>
            <a:ext cx="100584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Part-of-Speech (POS) Tagging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0" name="Google Shape;190;g13ee8ca73df_0_51"/>
          <p:cNvSpPr/>
          <p:nvPr/>
        </p:nvSpPr>
        <p:spPr>
          <a:xfrm>
            <a:off x="1118425" y="1240025"/>
            <a:ext cx="2423142" cy="719982"/>
          </a:xfrm>
          <a:prstGeom prst="flowChartTerminator">
            <a:avLst/>
          </a:prstGeom>
          <a:solidFill>
            <a:srgbClr val="FFEFC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Input: One sequence</a:t>
            </a:r>
            <a:endParaRPr b="0" i="0" sz="14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Output: Same as input</a:t>
            </a:r>
            <a:endParaRPr b="0" i="0" sz="14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1" name="Google Shape;191;g13ee8ca73df_0_51"/>
          <p:cNvSpPr txBox="1"/>
          <p:nvPr/>
        </p:nvSpPr>
        <p:spPr>
          <a:xfrm>
            <a:off x="8786625" y="142975"/>
            <a:ext cx="3164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" sz="1500" u="sng" cap="none" strike="noStrik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[Hung-yi Lee, NTU]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3ee8ca73df_0_64"/>
          <p:cNvSpPr txBox="1"/>
          <p:nvPr>
            <p:ph idx="12" type="sldNum"/>
          </p:nvPr>
        </p:nvSpPr>
        <p:spPr>
          <a:xfrm>
            <a:off x="11311128" y="6272784"/>
            <a:ext cx="6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8" name="Google Shape;198;g13ee8ca73df_0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2312" y="2112401"/>
            <a:ext cx="7907379" cy="441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13ee8ca73df_0_64"/>
          <p:cNvSpPr txBox="1"/>
          <p:nvPr>
            <p:ph type="title"/>
          </p:nvPr>
        </p:nvSpPr>
        <p:spPr>
          <a:xfrm>
            <a:off x="1069848" y="484632"/>
            <a:ext cx="100584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Machine Translation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0" name="Google Shape;200;g13ee8ca73df_0_64"/>
          <p:cNvSpPr/>
          <p:nvPr/>
        </p:nvSpPr>
        <p:spPr>
          <a:xfrm>
            <a:off x="1118425" y="1240025"/>
            <a:ext cx="2423142" cy="719982"/>
          </a:xfrm>
          <a:prstGeom prst="flowChartTerminator">
            <a:avLst/>
          </a:prstGeom>
          <a:solidFill>
            <a:srgbClr val="FFEFC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Input: One sequence</a:t>
            </a:r>
            <a:endParaRPr b="0" i="0" sz="14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Output: Flexible</a:t>
            </a:r>
            <a:endParaRPr b="0" i="0" sz="14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1" name="Google Shape;201;g13ee8ca73df_0_64"/>
          <p:cNvSpPr txBox="1"/>
          <p:nvPr/>
        </p:nvSpPr>
        <p:spPr>
          <a:xfrm>
            <a:off x="8786625" y="142975"/>
            <a:ext cx="3164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" sz="1500" u="sng" cap="none" strike="noStrik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[Hung-yi Lee, NTU]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木刻字型">
  <a:themeElements>
    <a:clrScheme name="木刻字型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2021-03-16T07:55:08Z</dcterms:created>
  <dc:creator>HaoWei Chen</dc:creator>
</cp:coreProperties>
</file>